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301" r:id="rId3"/>
    <p:sldId id="260" r:id="rId4"/>
    <p:sldId id="259" r:id="rId5"/>
    <p:sldId id="261" r:id="rId6"/>
    <p:sldId id="263" r:id="rId7"/>
    <p:sldId id="264" r:id="rId8"/>
    <p:sldId id="352" r:id="rId9"/>
    <p:sldId id="265" r:id="rId10"/>
    <p:sldId id="292" r:id="rId11"/>
    <p:sldId id="267" r:id="rId12"/>
    <p:sldId id="268" r:id="rId13"/>
    <p:sldId id="290" r:id="rId14"/>
    <p:sldId id="269" r:id="rId15"/>
    <p:sldId id="271" r:id="rId16"/>
    <p:sldId id="275" r:id="rId17"/>
    <p:sldId id="351" r:id="rId18"/>
    <p:sldId id="303" r:id="rId19"/>
    <p:sldId id="306" r:id="rId20"/>
    <p:sldId id="307" r:id="rId21"/>
    <p:sldId id="342" r:id="rId22"/>
    <p:sldId id="346" r:id="rId23"/>
    <p:sldId id="302" r:id="rId24"/>
    <p:sldId id="294" r:id="rId25"/>
    <p:sldId id="295" r:id="rId26"/>
    <p:sldId id="296" r:id="rId27"/>
    <p:sldId id="314" r:id="rId28"/>
    <p:sldId id="30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32" autoAdjust="0"/>
  </p:normalViewPr>
  <p:slideViewPr>
    <p:cSldViewPr>
      <p:cViewPr varScale="1">
        <p:scale>
          <a:sx n="84" d="100"/>
          <a:sy n="84" d="100"/>
        </p:scale>
        <p:origin x="15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C7E4A-7F3A-4DD7-AFDE-0E0D3230CF3F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6075F-39B3-4FEF-84C2-C272D2E08F83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6075F-39B3-4FEF-84C2-C272D2E08F83}" type="slidenum">
              <a:rPr lang="en-SG" smtClean="0"/>
              <a:pPr/>
              <a:t>9</a:t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6075F-39B3-4FEF-84C2-C272D2E08F83}" type="slidenum">
              <a:rPr lang="en-SG" smtClean="0"/>
              <a:pPr/>
              <a:t>12</a:t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6075F-39B3-4FEF-84C2-C272D2E08F83}" type="slidenum">
              <a:rPr lang="en-SG" smtClean="0"/>
              <a:pPr/>
              <a:t>15</a:t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6075F-39B3-4FEF-84C2-C272D2E08F83}" type="slidenum">
              <a:rPr lang="en-SG" smtClean="0"/>
              <a:pPr/>
              <a:t>24</a:t>
            </a:fld>
            <a:endParaRPr lang="en-S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8605-15E4-4ACD-BBAD-18FA692583D3}" type="datetimeFigureOut">
              <a:rPr lang="en-SG" smtClean="0"/>
              <a:pPr/>
              <a:t>17/9/2016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6C341-0367-4301-ABC1-919D4697E43C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457338" y="1278260"/>
            <a:ext cx="3075102" cy="2141240"/>
            <a:chOff x="5457338" y="1278260"/>
            <a:chExt cx="3075102" cy="2141240"/>
          </a:xfrm>
        </p:grpSpPr>
        <p:pic>
          <p:nvPicPr>
            <p:cNvPr id="28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7338" y="162880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29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61394" y="234888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30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25490" y="127826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31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57538" y="2492896"/>
              <a:ext cx="1274902" cy="926604"/>
            </a:xfrm>
            <a:prstGeom prst="rect">
              <a:avLst/>
            </a:prstGeom>
            <a:noFill/>
          </p:spPr>
        </p:pic>
      </p:grpSp>
      <p:grpSp>
        <p:nvGrpSpPr>
          <p:cNvPr id="26" name="Group 25"/>
          <p:cNvGrpSpPr/>
          <p:nvPr/>
        </p:nvGrpSpPr>
        <p:grpSpPr>
          <a:xfrm>
            <a:off x="539552" y="4149080"/>
            <a:ext cx="3075102" cy="2141240"/>
            <a:chOff x="5457338" y="1278260"/>
            <a:chExt cx="3075102" cy="2141240"/>
          </a:xfrm>
        </p:grpSpPr>
        <p:pic>
          <p:nvPicPr>
            <p:cNvPr id="27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7338" y="162880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35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61394" y="234888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36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25490" y="1278260"/>
              <a:ext cx="1274902" cy="926604"/>
            </a:xfrm>
            <a:prstGeom prst="rect">
              <a:avLst/>
            </a:prstGeom>
            <a:noFill/>
          </p:spPr>
        </p:pic>
        <p:pic>
          <p:nvPicPr>
            <p:cNvPr id="37" name="Picture 2" descr="C:\Users\Ryan Seah\Downloads\Untitled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57538" y="2492896"/>
              <a:ext cx="1274902" cy="926604"/>
            </a:xfrm>
            <a:prstGeom prst="rect">
              <a:avLst/>
            </a:prstGeom>
            <a:noFill/>
          </p:spPr>
        </p:pic>
      </p:grpSp>
      <p:grpSp>
        <p:nvGrpSpPr>
          <p:cNvPr id="18" name="Group 17"/>
          <p:cNvGrpSpPr/>
          <p:nvPr/>
        </p:nvGrpSpPr>
        <p:grpSpPr>
          <a:xfrm>
            <a:off x="0" y="604227"/>
            <a:ext cx="9179496" cy="5561077"/>
            <a:chOff x="0" y="286389"/>
            <a:chExt cx="9179496" cy="5561077"/>
          </a:xfrm>
        </p:grpSpPr>
        <p:pic>
          <p:nvPicPr>
            <p:cNvPr id="1026" name="Picture 2" descr="C:\Users\Ryan Seah\Downloads\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232793">
              <a:off x="1691680" y="286389"/>
              <a:ext cx="1905000" cy="1333500"/>
            </a:xfrm>
            <a:prstGeom prst="rect">
              <a:avLst/>
            </a:prstGeom>
            <a:noFill/>
          </p:spPr>
        </p:pic>
        <p:sp>
          <p:nvSpPr>
            <p:cNvPr id="34" name="Rectangle 33"/>
            <p:cNvSpPr/>
            <p:nvPr/>
          </p:nvSpPr>
          <p:spPr>
            <a:xfrm>
              <a:off x="0" y="1294501"/>
              <a:ext cx="9144000" cy="280076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7780" cmpd="sng">
                    <a:solidFill>
                      <a:schemeClr val="bg2">
                        <a:lumMod val="10000"/>
                      </a:schemeClr>
                    </a:solidFill>
                    <a:prstDash val="solid"/>
                    <a:miter lim="800000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algn="tl" rotWithShape="0">
                      <a:srgbClr val="000000"/>
                    </a:outerShdw>
                  </a:effectLst>
                </a:rPr>
                <a:t>Development of Mapping and Navigation </a:t>
              </a:r>
              <a:r>
                <a:rPr lang="en-US" sz="4400" b="1" dirty="0">
                  <a:ln w="17780" cmpd="sng">
                    <a:solidFill>
                      <a:schemeClr val="bg2">
                        <a:lumMod val="10000"/>
                      </a:schemeClr>
                    </a:solidFill>
                    <a:prstDash val="solid"/>
                    <a:miter lim="800000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algn="tl" rotWithShape="0">
                      <a:srgbClr val="000000"/>
                    </a:outerShdw>
                  </a:effectLst>
                </a:rPr>
                <a:t>for</a:t>
              </a:r>
              <a:endParaRPr lang="en-US" sz="4400" b="1" cap="none" spc="0" dirty="0">
                <a:ln w="1778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  <a:p>
              <a:pPr algn="ctr"/>
              <a:r>
                <a:rPr lang="en-US" sz="4400" b="1" cap="none" spc="0" dirty="0">
                  <a:ln w="17780" cmpd="sng">
                    <a:solidFill>
                      <a:schemeClr val="bg2">
                        <a:lumMod val="10000"/>
                      </a:schemeClr>
                    </a:solidFill>
                    <a:prstDash val="solid"/>
                    <a:miter lim="800000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algn="tl" rotWithShape="0">
                      <a:srgbClr val="000000"/>
                    </a:outerShdw>
                  </a:effectLst>
                </a:rPr>
                <a:t>Autonomous Aerial Vehicle</a:t>
              </a:r>
            </a:p>
            <a:p>
              <a:pPr algn="ctr"/>
              <a:endParaRPr lang="en-US" sz="4400" b="1" cap="none" spc="0" dirty="0">
                <a:ln w="1778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pic>
          <p:nvPicPr>
            <p:cNvPr id="2" name="Picture 2" descr="C:\Users\Ryan Seah\Downloads\NYP Marketing Log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83768" y="358397"/>
              <a:ext cx="4032448" cy="1134127"/>
            </a:xfrm>
            <a:prstGeom prst="rect">
              <a:avLst/>
            </a:prstGeom>
            <a:noFill/>
          </p:spPr>
        </p:pic>
        <p:pic>
          <p:nvPicPr>
            <p:cNvPr id="19" name="Picture 18" descr="Picture3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87509">
              <a:off x="5919029" y="3421577"/>
              <a:ext cx="3039362" cy="2134545"/>
            </a:xfrm>
            <a:prstGeom prst="rect">
              <a:avLst/>
            </a:prstGeom>
          </p:spPr>
        </p:pic>
        <p:pic>
          <p:nvPicPr>
            <p:cNvPr id="1030" name="Picture 6" descr="C:\Users\Ryan Seah\Downloads\523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20431895" flipH="1">
              <a:off x="358009" y="3375530"/>
              <a:ext cx="3127940" cy="2471936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35496" y="4121785"/>
              <a:ext cx="9144000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Name : Ryan </a:t>
              </a:r>
              <a:r>
                <a:rPr lang="en-US" sz="2000" b="1" cap="none" spc="0" dirty="0" err="1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Seah</a:t>
              </a:r>
              <a:r>
                <a:rPr lang="en-US" sz="2000" b="1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 </a:t>
              </a:r>
              <a:r>
                <a:rPr lang="en-US" sz="2000" b="1" dirty="0" err="1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Meng</a:t>
              </a:r>
              <a:r>
                <a:rPr lang="en-US" sz="2000" b="1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 Yong</a:t>
              </a:r>
            </a:p>
            <a:p>
              <a:pPr algn="ctr"/>
              <a:r>
                <a:rPr lang="en-US" sz="2000" b="1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Admission No.: 103910D</a:t>
              </a:r>
            </a:p>
            <a:p>
              <a:pPr algn="ctr"/>
              <a:r>
                <a:rPr lang="en-US" sz="2000" b="1" cap="none" spc="0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Diploma : Aerospace Systems and Management</a:t>
              </a:r>
            </a:p>
            <a:p>
              <a:pPr algn="ctr"/>
              <a:r>
                <a:rPr lang="en-US" sz="2000" b="1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Project Supervisor: Mr. </a:t>
              </a:r>
              <a:r>
                <a:rPr lang="en-US" sz="2000" b="1" dirty="0" err="1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Goh</a:t>
              </a:r>
              <a:r>
                <a:rPr lang="en-US" sz="2000" b="1" dirty="0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 Pit </a:t>
              </a:r>
              <a:r>
                <a:rPr lang="en-US" sz="2000" b="1" dirty="0" err="1">
                  <a:ln w="17780" cmpd="sng">
                    <a:gradFill flip="none"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algn="tl" rotWithShape="0">
                      <a:srgbClr val="000000"/>
                    </a:outerShdw>
                  </a:effectLst>
                </a:rPr>
                <a:t>Kiam</a:t>
              </a:r>
              <a:endParaRPr lang="en-US" sz="2000" b="1" cap="none" spc="0" dirty="0">
                <a:ln w="17780" cmpd="sng">
                  <a:gradFill flip="none" rotWithShape="1"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THE ICP</a:t>
            </a:r>
            <a:endParaRPr lang="en-SG" dirty="0"/>
          </a:p>
        </p:txBody>
      </p:sp>
      <p:sp>
        <p:nvSpPr>
          <p:cNvPr id="16" name="Rectangle 15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ular Callout 4"/>
          <p:cNvSpPr/>
          <p:nvPr/>
        </p:nvSpPr>
        <p:spPr>
          <a:xfrm>
            <a:off x="2339752" y="1700808"/>
            <a:ext cx="4824536" cy="3168352"/>
          </a:xfrm>
          <a:prstGeom prst="wedgeRectCallout">
            <a:avLst>
              <a:gd name="adj1" fmla="val -24547"/>
              <a:gd name="adj2" fmla="val -61022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Position : Optical flow.</a:t>
            </a:r>
          </a:p>
          <a:p>
            <a:pPr>
              <a:buBlip>
                <a:blip r:embed="rId3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Heading : On board Gyro </a:t>
            </a:r>
            <a:endParaRPr lang="en-SG" sz="2000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96136" y="1940398"/>
            <a:ext cx="2470720" cy="1488602"/>
            <a:chOff x="6372200" y="1594832"/>
            <a:chExt cx="2470720" cy="1488602"/>
          </a:xfrm>
        </p:grpSpPr>
        <p:pic>
          <p:nvPicPr>
            <p:cNvPr id="34818" name="Picture 2" descr="http://www-personal.umich.edu/~kgmerek/Images/General/MCubed%20CMOS%20Camera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2200" y="1594832"/>
              <a:ext cx="1296144" cy="1272578"/>
            </a:xfrm>
            <a:prstGeom prst="rect">
              <a:avLst/>
            </a:prstGeom>
            <a:noFill/>
          </p:spPr>
        </p:pic>
        <p:pic>
          <p:nvPicPr>
            <p:cNvPr id="34820" name="Picture 4" descr="File:Optical flow example v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48264" y="2204864"/>
              <a:ext cx="1894656" cy="878570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5508104" y="3943902"/>
            <a:ext cx="2088232" cy="1932215"/>
            <a:chOff x="5796136" y="3501008"/>
            <a:chExt cx="2088232" cy="1932215"/>
          </a:xfrm>
        </p:grpSpPr>
        <p:pic>
          <p:nvPicPr>
            <p:cNvPr id="34822" name="Picture 6" descr="http://homepage.ntlworld.com/j.lawmon/website/mikrokopter/images/FC21-best__ckt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00192" y="3501008"/>
              <a:ext cx="1584176" cy="1188132"/>
            </a:xfrm>
            <a:prstGeom prst="rect">
              <a:avLst/>
            </a:prstGeom>
            <a:noFill/>
          </p:spPr>
        </p:pic>
        <p:pic>
          <p:nvPicPr>
            <p:cNvPr id="34824" name="Picture 8" descr="ADXRS620 (assembled)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96136" y="4005064"/>
              <a:ext cx="1080120" cy="142815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>
          <a:xfrm>
            <a:off x="3131840" y="1772816"/>
            <a:ext cx="4896544" cy="4464496"/>
          </a:xfrm>
          <a:prstGeom prst="wedgeRectCallout">
            <a:avLst>
              <a:gd name="adj1" fmla="val -25962"/>
              <a:gd name="adj2" fmla="val -58073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3"/>
              </a:buBlip>
            </a:pPr>
            <a:endParaRPr lang="en-SG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POINTS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3491880" y="5445224"/>
            <a:ext cx="40486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rPr>
              <a:t>Every 10 cm, 1 point</a:t>
            </a:r>
            <a:endParaRPr lang="en-US" sz="3600" b="1" cap="none" spc="0" dirty="0">
              <a:ln w="17780" cmpd="sng">
                <a:solidFill>
                  <a:schemeClr val="tx1"/>
                </a:solidFill>
                <a:prstDash val="solid"/>
                <a:miter lim="800000"/>
              </a:ln>
              <a:blipFill>
                <a:blip r:embed="rId4"/>
                <a:stretch>
                  <a:fillRect/>
                </a:stretch>
              </a:blip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01144" y="1882874"/>
            <a:ext cx="42672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Rectangle 54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ular Callout 17"/>
          <p:cNvSpPr/>
          <p:nvPr/>
        </p:nvSpPr>
        <p:spPr>
          <a:xfrm>
            <a:off x="2699792" y="2420888"/>
            <a:ext cx="6048672" cy="3456384"/>
          </a:xfrm>
          <a:prstGeom prst="wedgeRectCallout">
            <a:avLst>
              <a:gd name="adj1" fmla="val -18202"/>
              <a:gd name="adj2" fmla="val -61673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4"/>
              </a:buBlip>
            </a:pPr>
            <a:endParaRPr lang="en-SG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SCANNERS</a:t>
            </a:r>
            <a:endParaRPr lang="en-SG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843808" y="2564904"/>
          <a:ext cx="5760640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421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Scanner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3">
                <a:tc>
                  <a:txBody>
                    <a:bodyPr/>
                    <a:lstStyle/>
                    <a:p>
                      <a:r>
                        <a:rPr lang="en-US" dirty="0"/>
                        <a:t>Number of points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55">
                <a:tc>
                  <a:txBody>
                    <a:bodyPr/>
                    <a:lstStyle/>
                    <a:p>
                      <a:r>
                        <a:rPr lang="en-US" dirty="0"/>
                        <a:t>Range/m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3140453" y="2492896"/>
            <a:ext cx="5391987" cy="1865006"/>
            <a:chOff x="3131840" y="2212066"/>
            <a:chExt cx="5391987" cy="1865006"/>
          </a:xfrm>
        </p:grpSpPr>
        <p:grpSp>
          <p:nvGrpSpPr>
            <p:cNvPr id="26" name="Group 25"/>
            <p:cNvGrpSpPr/>
            <p:nvPr/>
          </p:nvGrpSpPr>
          <p:grpSpPr>
            <a:xfrm>
              <a:off x="4644008" y="2420888"/>
              <a:ext cx="1658039" cy="1656184"/>
              <a:chOff x="2769945" y="3276371"/>
              <a:chExt cx="1658039" cy="1656184"/>
            </a:xfrm>
          </p:grpSpPr>
          <p:pic>
            <p:nvPicPr>
              <p:cNvPr id="2051" name="Picture 3" descr="C:\Users\Ryan Seah\Downloads\img-big-urg-04lx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769945" y="3276371"/>
                <a:ext cx="1658039" cy="1276999"/>
              </a:xfrm>
              <a:prstGeom prst="rect">
                <a:avLst/>
              </a:prstGeom>
              <a:noFill/>
            </p:spPr>
          </p:pic>
          <p:pic>
            <p:nvPicPr>
              <p:cNvPr id="2052" name="Picture 4" descr="C:\Users\Ryan Seah\Downloads\hokuyo_logo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057977" y="4501871"/>
                <a:ext cx="1350253" cy="430684"/>
              </a:xfrm>
              <a:prstGeom prst="rect">
                <a:avLst/>
              </a:prstGeom>
              <a:noFill/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6516216" y="2212066"/>
              <a:ext cx="2007611" cy="1865006"/>
              <a:chOff x="4716016" y="51826"/>
              <a:chExt cx="2007611" cy="1865006"/>
            </a:xfrm>
          </p:grpSpPr>
          <p:pic>
            <p:nvPicPr>
              <p:cNvPr id="41" name="Picture 2" descr="C:\Users\Ryan Seah\Downloads\P_500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716016" y="51826"/>
                <a:ext cx="2007611" cy="1865006"/>
              </a:xfrm>
              <a:prstGeom prst="rect">
                <a:avLst/>
              </a:prstGeom>
              <a:noFill/>
            </p:spPr>
          </p:pic>
          <p:pic>
            <p:nvPicPr>
              <p:cNvPr id="39" name="Picture 6" descr="C:\Users\Ryan Seah\Downloads\asus_logo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076056" y="1142380"/>
                <a:ext cx="1250504" cy="774452"/>
              </a:xfrm>
              <a:prstGeom prst="rect">
                <a:avLst/>
              </a:prstGeom>
              <a:noFill/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3131840" y="2420888"/>
              <a:ext cx="1296144" cy="1296144"/>
              <a:chOff x="4572000" y="2636912"/>
              <a:chExt cx="1749842" cy="1720277"/>
            </a:xfrm>
          </p:grpSpPr>
          <p:sp>
            <p:nvSpPr>
              <p:cNvPr id="32" name="Half Frame 31"/>
              <p:cNvSpPr/>
              <p:nvPr/>
            </p:nvSpPr>
            <p:spPr>
              <a:xfrm>
                <a:off x="4572000" y="2636912"/>
                <a:ext cx="1078893" cy="962434"/>
              </a:xfrm>
              <a:prstGeom prst="halfFrame">
                <a:avLst>
                  <a:gd name="adj1" fmla="val 0"/>
                  <a:gd name="adj2" fmla="val 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4922308" y="3200034"/>
                <a:ext cx="1399534" cy="1157155"/>
                <a:chOff x="4922308" y="3200034"/>
                <a:chExt cx="1399534" cy="1157155"/>
              </a:xfrm>
            </p:grpSpPr>
            <p:cxnSp>
              <p:nvCxnSpPr>
                <p:cNvPr id="40" name="Straight Connector 39"/>
                <p:cNvCxnSpPr>
                  <a:stCxn id="31" idx="0"/>
                </p:cNvCxnSpPr>
                <p:nvPr/>
              </p:nvCxnSpPr>
              <p:spPr>
                <a:xfrm rot="20121418" flipV="1">
                  <a:off x="5635166" y="3200034"/>
                  <a:ext cx="686676" cy="84635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endCxn id="31" idx="0"/>
                </p:cNvCxnSpPr>
                <p:nvPr/>
              </p:nvCxnSpPr>
              <p:spPr>
                <a:xfrm rot="20121418">
                  <a:off x="4922308" y="3489401"/>
                  <a:ext cx="776064" cy="862682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20121418" flipV="1">
                  <a:off x="5797612" y="3944924"/>
                  <a:ext cx="0" cy="21602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Donut 30"/>
                <p:cNvSpPr/>
                <p:nvPr/>
              </p:nvSpPr>
              <p:spPr>
                <a:xfrm rot="20121418">
                  <a:off x="5777055" y="4141165"/>
                  <a:ext cx="221733" cy="216024"/>
                </a:xfrm>
                <a:prstGeom prst="donu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674558">
                <a:off x="4856065" y="3006009"/>
                <a:ext cx="1162377" cy="812391"/>
                <a:chOff x="1835696" y="2988000"/>
                <a:chExt cx="1080000" cy="96120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Rectangle 58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Rectangle 59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ectangle 61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 63"/>
          <p:cNvSpPr/>
          <p:nvPr/>
        </p:nvSpPr>
        <p:spPr>
          <a:xfrm rot="15883930">
            <a:off x="4441153" y="259536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ular Callout 44"/>
          <p:cNvSpPr/>
          <p:nvPr/>
        </p:nvSpPr>
        <p:spPr>
          <a:xfrm>
            <a:off x="611560" y="1880248"/>
            <a:ext cx="8280920" cy="4501080"/>
          </a:xfrm>
          <a:prstGeom prst="wedgeRoundRectCallout">
            <a:avLst>
              <a:gd name="adj1" fmla="val -1557"/>
              <a:gd name="adj2" fmla="val -39201"/>
              <a:gd name="adj3" fmla="val 16667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ROTATION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2232" y="5530006"/>
            <a:ext cx="2779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</a:t>
            </a:r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eading!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55576" y="2636912"/>
            <a:ext cx="2808312" cy="1008112"/>
            <a:chOff x="3164623" y="4293096"/>
            <a:chExt cx="3128896" cy="1224136"/>
          </a:xfrm>
        </p:grpSpPr>
        <p:sp>
          <p:nvSpPr>
            <p:cNvPr id="47" name="TextBox 46"/>
            <p:cNvSpPr txBox="1"/>
            <p:nvPr/>
          </p:nvSpPr>
          <p:spPr>
            <a:xfrm>
              <a:off x="4047133" y="4356393"/>
              <a:ext cx="958365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cos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23980" y="4356393"/>
              <a:ext cx="1032663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-sin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74830" y="4788441"/>
              <a:ext cx="914787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sin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06698" y="4788441"/>
              <a:ext cx="1035162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 cos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51" name="Double Bracket 50"/>
            <p:cNvSpPr/>
            <p:nvPr/>
          </p:nvSpPr>
          <p:spPr>
            <a:xfrm>
              <a:off x="3995936" y="4293096"/>
              <a:ext cx="2297583" cy="1224136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76065" y="4467973"/>
              <a:ext cx="546872" cy="10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64623" y="4642849"/>
              <a:ext cx="454001" cy="710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cs typeface="Adobe Hebrew" pitchFamily="18" charset="-79"/>
                </a:rPr>
                <a:t>R</a:t>
              </a:r>
              <a:endParaRPr lang="en-SG" sz="3200" dirty="0">
                <a:cs typeface="Adobe Hebrew" pitchFamily="18" charset="-79"/>
              </a:endParaRPr>
            </a:p>
          </p:txBody>
        </p:sp>
      </p:grpSp>
      <p:pic>
        <p:nvPicPr>
          <p:cNvPr id="34818" name="Picture 2" descr="C:\Users\Ryan Seah\Desktop\ggg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0918" y="2095872"/>
            <a:ext cx="4935538" cy="1981200"/>
          </a:xfrm>
          <a:prstGeom prst="rect">
            <a:avLst/>
          </a:prstGeom>
          <a:noFill/>
        </p:spPr>
      </p:pic>
      <p:sp>
        <p:nvSpPr>
          <p:cNvPr id="56" name="Curved Down Arrow 55"/>
          <p:cNvSpPr/>
          <p:nvPr/>
        </p:nvSpPr>
        <p:spPr>
          <a:xfrm>
            <a:off x="2051720" y="2060848"/>
            <a:ext cx="2736304" cy="576064"/>
          </a:xfrm>
          <a:prstGeom prst="curved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8" name="Curved Up Arrow 57"/>
          <p:cNvSpPr/>
          <p:nvPr/>
        </p:nvSpPr>
        <p:spPr>
          <a:xfrm>
            <a:off x="1979712" y="3429000"/>
            <a:ext cx="2520280" cy="432048"/>
          </a:xfrm>
          <a:prstGeom prst="curved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547664" y="3722331"/>
            <a:ext cx="5982873" cy="2411848"/>
            <a:chOff x="1547664" y="3722331"/>
            <a:chExt cx="5982873" cy="2411848"/>
          </a:xfrm>
        </p:grpSpPr>
        <p:sp>
          <p:nvSpPr>
            <p:cNvPr id="54" name="Rectangle 53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Rectangle 54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995936" y="4941168"/>
              <a:ext cx="1152128" cy="3600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547664" y="4195278"/>
              <a:ext cx="2088232" cy="1634003"/>
              <a:chOff x="1979712" y="4483310"/>
              <a:chExt cx="2088232" cy="163400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979712" y="4509120"/>
                <a:ext cx="1368152" cy="1377104"/>
                <a:chOff x="1835696" y="2988000"/>
                <a:chExt cx="1080000" cy="961200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 rot="2264830">
                <a:off x="2830341" y="4483310"/>
                <a:ext cx="911281" cy="1377628"/>
                <a:chOff x="1751690" y="2677912"/>
                <a:chExt cx="1080000" cy="9612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751994" y="2677912"/>
                  <a:ext cx="0" cy="96120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751690" y="2686864"/>
                  <a:ext cx="1080000" cy="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2699792" y="4906398"/>
                <a:ext cx="1368152" cy="1210915"/>
                <a:chOff x="2937306" y="4174830"/>
                <a:chExt cx="1368152" cy="1210915"/>
              </a:xfrm>
            </p:grpSpPr>
            <p:cxnSp>
              <p:nvCxnSpPr>
                <p:cNvPr id="37" name="Straight Connector 36"/>
                <p:cNvCxnSpPr>
                  <a:stCxn id="40" idx="0"/>
                </p:cNvCxnSpPr>
                <p:nvPr/>
              </p:nvCxnSpPr>
              <p:spPr>
                <a:xfrm flipV="1">
                  <a:off x="3883580" y="4174830"/>
                  <a:ext cx="421878" cy="9951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endCxn id="40" idx="0"/>
                </p:cNvCxnSpPr>
                <p:nvPr/>
              </p:nvCxnSpPr>
              <p:spPr>
                <a:xfrm rot="20121418">
                  <a:off x="2937306" y="4477641"/>
                  <a:ext cx="798399" cy="90276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20121418" flipV="1">
                  <a:off x="3837800" y="4954327"/>
                  <a:ext cx="0" cy="22606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" name="Donut 39"/>
                <p:cNvSpPr/>
                <p:nvPr/>
              </p:nvSpPr>
              <p:spPr>
                <a:xfrm rot="20121418">
                  <a:off x="3816652" y="5159685"/>
                  <a:ext cx="228114" cy="226060"/>
                </a:xfrm>
                <a:prstGeom prst="donu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3" name="Group 20"/>
            <p:cNvGrpSpPr/>
            <p:nvPr/>
          </p:nvGrpSpPr>
          <p:grpSpPr>
            <a:xfrm>
              <a:off x="5796136" y="4221088"/>
              <a:ext cx="1368152" cy="1377104"/>
              <a:chOff x="1835696" y="2988000"/>
              <a:chExt cx="1080000" cy="96120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1836000" y="2988000"/>
                <a:ext cx="0" cy="961200"/>
              </a:xfrm>
              <a:prstGeom prst="line">
                <a:avLst/>
              </a:prstGeom>
              <a:ln w="539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835696" y="2996952"/>
                <a:ext cx="1080000" cy="0"/>
              </a:xfrm>
              <a:prstGeom prst="line">
                <a:avLst/>
              </a:prstGeom>
              <a:ln w="539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 rot="19381495">
              <a:off x="6162385" y="4500176"/>
              <a:ext cx="1368152" cy="1634003"/>
              <a:chOff x="6300192" y="4806112"/>
              <a:chExt cx="1368152" cy="1634003"/>
            </a:xfrm>
          </p:grpSpPr>
          <p:grpSp>
            <p:nvGrpSpPr>
              <p:cNvPr id="74" name="Group 23"/>
              <p:cNvGrpSpPr/>
              <p:nvPr/>
            </p:nvGrpSpPr>
            <p:grpSpPr>
              <a:xfrm rot="2264830">
                <a:off x="6430742" y="4806112"/>
                <a:ext cx="911281" cy="1377628"/>
                <a:chOff x="1835696" y="2988000"/>
                <a:chExt cx="1080000" cy="961200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40"/>
              <p:cNvGrpSpPr/>
              <p:nvPr/>
            </p:nvGrpSpPr>
            <p:grpSpPr>
              <a:xfrm>
                <a:off x="6300192" y="5229200"/>
                <a:ext cx="1368152" cy="1210915"/>
                <a:chOff x="2721282" y="4569640"/>
                <a:chExt cx="1368152" cy="1210915"/>
              </a:xfrm>
            </p:grpSpPr>
            <p:cxnSp>
              <p:nvCxnSpPr>
                <p:cNvPr id="76" name="Straight Connector 75"/>
                <p:cNvCxnSpPr>
                  <a:stCxn id="79" idx="0"/>
                </p:cNvCxnSpPr>
                <p:nvPr/>
              </p:nvCxnSpPr>
              <p:spPr>
                <a:xfrm flipV="1">
                  <a:off x="3667556" y="4569640"/>
                  <a:ext cx="421878" cy="9951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endCxn id="79" idx="0"/>
                </p:cNvCxnSpPr>
                <p:nvPr/>
              </p:nvCxnSpPr>
              <p:spPr>
                <a:xfrm rot="20121418">
                  <a:off x="2721282" y="4872451"/>
                  <a:ext cx="798399" cy="90276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20121418" flipV="1">
                  <a:off x="3621776" y="5349137"/>
                  <a:ext cx="0" cy="22606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Donut 78"/>
                <p:cNvSpPr/>
                <p:nvPr/>
              </p:nvSpPr>
              <p:spPr>
                <a:xfrm rot="20121418">
                  <a:off x="3600628" y="5554495"/>
                  <a:ext cx="228114" cy="226060"/>
                </a:xfrm>
                <a:prstGeom prst="donu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5" grpId="0" animBg="1"/>
      <p:bldP spid="29" grpId="1"/>
      <p:bldP spid="56" grpId="1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ectangle 70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Rectangle 71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ectangle 72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ectangle 73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/>
          <p:cNvSpPr/>
          <p:nvPr/>
        </p:nvSpPr>
        <p:spPr>
          <a:xfrm rot="15883930">
            <a:off x="4441153" y="259536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ectangle 78"/>
          <p:cNvSpPr/>
          <p:nvPr/>
        </p:nvSpPr>
        <p:spPr>
          <a:xfrm rot="14284537">
            <a:off x="4629639" y="324902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ular Callout 45"/>
          <p:cNvSpPr/>
          <p:nvPr/>
        </p:nvSpPr>
        <p:spPr>
          <a:xfrm>
            <a:off x="899592" y="2132856"/>
            <a:ext cx="7632848" cy="4032448"/>
          </a:xfrm>
          <a:prstGeom prst="wedgeRoundRectCallout">
            <a:avLst>
              <a:gd name="adj1" fmla="val -5715"/>
              <a:gd name="adj2" fmla="val -45584"/>
              <a:gd name="adj3" fmla="val 16667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TRANSLATION</a:t>
            </a:r>
            <a:endParaRPr lang="en-SG" dirty="0"/>
          </a:p>
        </p:txBody>
      </p:sp>
      <p:sp>
        <p:nvSpPr>
          <p:cNvPr id="19" name="Rectangle 18"/>
          <p:cNvSpPr/>
          <p:nvPr/>
        </p:nvSpPr>
        <p:spPr>
          <a:xfrm>
            <a:off x="3202042" y="5313982"/>
            <a:ext cx="2739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Position!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699792" y="2348880"/>
            <a:ext cx="3960440" cy="1224136"/>
            <a:chOff x="755576" y="4293096"/>
            <a:chExt cx="3960440" cy="1224136"/>
          </a:xfrm>
        </p:grpSpPr>
        <p:sp>
          <p:nvSpPr>
            <p:cNvPr id="48" name="TextBox 47"/>
            <p:cNvSpPr txBox="1"/>
            <p:nvPr/>
          </p:nvSpPr>
          <p:spPr>
            <a:xfrm>
              <a:off x="4179021" y="4356393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x</a:t>
              </a:r>
              <a:endParaRPr lang="en-SG" sz="320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06718" y="4788441"/>
              <a:ext cx="3690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y</a:t>
              </a:r>
              <a:endParaRPr lang="en-SG" sz="3200" i="1" dirty="0"/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3995936" y="4293096"/>
              <a:ext cx="720080" cy="1224136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61080" y="4509120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5576" y="4653136"/>
              <a:ext cx="27278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Translation ( </a:t>
              </a:r>
              <a:r>
                <a:rPr lang="en-US" sz="3200" i="1" dirty="0"/>
                <a:t>x </a:t>
              </a:r>
              <a:r>
                <a:rPr lang="en-US" sz="3200" dirty="0"/>
                <a:t>)</a:t>
              </a:r>
              <a:endParaRPr lang="en-SG" sz="3200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195736" y="3564072"/>
            <a:ext cx="4896544" cy="2034112"/>
            <a:chOff x="2195736" y="3564072"/>
            <a:chExt cx="4896544" cy="2034112"/>
          </a:xfrm>
        </p:grpSpPr>
        <p:grpSp>
          <p:nvGrpSpPr>
            <p:cNvPr id="80" name="Group 79"/>
            <p:cNvGrpSpPr/>
            <p:nvPr/>
          </p:nvGrpSpPr>
          <p:grpSpPr>
            <a:xfrm>
              <a:off x="2195736" y="3645024"/>
              <a:ext cx="4896544" cy="1953160"/>
              <a:chOff x="2195736" y="3645024"/>
              <a:chExt cx="4896544" cy="195316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139952" y="4437112"/>
                <a:ext cx="1152128" cy="36004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9" name="Group 20"/>
              <p:cNvGrpSpPr/>
              <p:nvPr/>
            </p:nvGrpSpPr>
            <p:grpSpPr>
              <a:xfrm>
                <a:off x="2195736" y="3685093"/>
                <a:ext cx="1368152" cy="1377104"/>
                <a:chOff x="1835696" y="2988000"/>
                <a:chExt cx="1080000" cy="961200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 rot="19381495">
                <a:off x="2561985" y="3964181"/>
                <a:ext cx="1368152" cy="1634003"/>
                <a:chOff x="6300192" y="4806112"/>
                <a:chExt cx="1368152" cy="1634003"/>
              </a:xfrm>
            </p:grpSpPr>
            <p:grpSp>
              <p:nvGrpSpPr>
                <p:cNvPr id="43" name="Group 23"/>
                <p:cNvGrpSpPr/>
                <p:nvPr/>
              </p:nvGrpSpPr>
              <p:grpSpPr>
                <a:xfrm rot="2264830">
                  <a:off x="6430742" y="4806112"/>
                  <a:ext cx="911281" cy="1377628"/>
                  <a:chOff x="1835696" y="2988000"/>
                  <a:chExt cx="1080000" cy="961200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1836000" y="2988000"/>
                    <a:ext cx="0" cy="961200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1835696" y="2996952"/>
                    <a:ext cx="1080000" cy="0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oup 40"/>
                <p:cNvGrpSpPr/>
                <p:nvPr/>
              </p:nvGrpSpPr>
              <p:grpSpPr>
                <a:xfrm>
                  <a:off x="6300192" y="5229200"/>
                  <a:ext cx="1368152" cy="1210915"/>
                  <a:chOff x="2721282" y="4569640"/>
                  <a:chExt cx="1368152" cy="1210915"/>
                </a:xfrm>
              </p:grpSpPr>
              <p:cxnSp>
                <p:nvCxnSpPr>
                  <p:cNvPr id="45" name="Straight Connector 44"/>
                  <p:cNvCxnSpPr>
                    <a:stCxn id="55" idx="0"/>
                  </p:cNvCxnSpPr>
                  <p:nvPr/>
                </p:nvCxnSpPr>
                <p:spPr>
                  <a:xfrm flipV="1">
                    <a:off x="3667556" y="4569640"/>
                    <a:ext cx="421878" cy="995149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>
                    <a:endCxn id="55" idx="0"/>
                  </p:cNvCxnSpPr>
                  <p:nvPr/>
                </p:nvCxnSpPr>
                <p:spPr>
                  <a:xfrm rot="20121418">
                    <a:off x="2721282" y="4872451"/>
                    <a:ext cx="798399" cy="902761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rot="20121418" flipV="1">
                    <a:off x="3621776" y="5349137"/>
                    <a:ext cx="0" cy="22606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onut 54"/>
                  <p:cNvSpPr/>
                  <p:nvPr/>
                </p:nvSpPr>
                <p:spPr>
                  <a:xfrm rot="20121418">
                    <a:off x="3600628" y="5554495"/>
                    <a:ext cx="228114" cy="226060"/>
                  </a:xfrm>
                  <a:prstGeom prst="donu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8" name="Group 20"/>
              <p:cNvGrpSpPr/>
              <p:nvPr/>
            </p:nvGrpSpPr>
            <p:grpSpPr>
              <a:xfrm>
                <a:off x="5724128" y="3645024"/>
                <a:ext cx="1368152" cy="1377104"/>
                <a:chOff x="1835696" y="2988000"/>
                <a:chExt cx="1080000" cy="96120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 rot="19381495">
              <a:off x="5645911" y="3564072"/>
              <a:ext cx="1368152" cy="1634003"/>
              <a:chOff x="6300192" y="4806112"/>
              <a:chExt cx="1368152" cy="1634003"/>
            </a:xfrm>
          </p:grpSpPr>
          <p:grpSp>
            <p:nvGrpSpPr>
              <p:cNvPr id="62" name="Group 23"/>
              <p:cNvGrpSpPr/>
              <p:nvPr/>
            </p:nvGrpSpPr>
            <p:grpSpPr>
              <a:xfrm rot="2264830">
                <a:off x="6430742" y="4806112"/>
                <a:ext cx="911281" cy="1377628"/>
                <a:chOff x="1835696" y="2988000"/>
                <a:chExt cx="1080000" cy="961200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836000" y="2988000"/>
                  <a:ext cx="0" cy="96120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1835696" y="2996952"/>
                  <a:ext cx="1080000" cy="0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40"/>
              <p:cNvGrpSpPr/>
              <p:nvPr/>
            </p:nvGrpSpPr>
            <p:grpSpPr>
              <a:xfrm>
                <a:off x="6300192" y="5229200"/>
                <a:ext cx="1368152" cy="1210915"/>
                <a:chOff x="2721282" y="4569640"/>
                <a:chExt cx="1368152" cy="1210915"/>
              </a:xfrm>
            </p:grpSpPr>
            <p:cxnSp>
              <p:nvCxnSpPr>
                <p:cNvPr id="64" name="Straight Connector 63"/>
                <p:cNvCxnSpPr>
                  <a:stCxn id="67" idx="0"/>
                </p:cNvCxnSpPr>
                <p:nvPr/>
              </p:nvCxnSpPr>
              <p:spPr>
                <a:xfrm flipV="1">
                  <a:off x="3667556" y="4569640"/>
                  <a:ext cx="421878" cy="99514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endCxn id="67" idx="0"/>
                </p:cNvCxnSpPr>
                <p:nvPr/>
              </p:nvCxnSpPr>
              <p:spPr>
                <a:xfrm rot="20121418">
                  <a:off x="2721282" y="4872451"/>
                  <a:ext cx="798399" cy="90276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rot="20121418" flipV="1">
                  <a:off x="3621776" y="5349137"/>
                  <a:ext cx="0" cy="22606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Donut 66"/>
                <p:cNvSpPr/>
                <p:nvPr/>
              </p:nvSpPr>
              <p:spPr>
                <a:xfrm rot="20121418">
                  <a:off x="3600628" y="5554495"/>
                  <a:ext cx="228114" cy="226060"/>
                </a:xfrm>
                <a:prstGeom prst="donu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/>
          <p:cNvSpPr/>
          <p:nvPr/>
        </p:nvSpPr>
        <p:spPr>
          <a:xfrm rot="15883930">
            <a:off x="4441153" y="259536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/>
          <p:cNvSpPr/>
          <p:nvPr/>
        </p:nvSpPr>
        <p:spPr>
          <a:xfrm rot="14284537">
            <a:off x="4629639" y="324902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/>
          <p:cNvSpPr/>
          <p:nvPr/>
        </p:nvSpPr>
        <p:spPr>
          <a:xfrm rot="13681142">
            <a:off x="5033970" y="376103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9" name="Rectangular Callout 18"/>
          <p:cNvSpPr/>
          <p:nvPr/>
        </p:nvSpPr>
        <p:spPr>
          <a:xfrm>
            <a:off x="539552" y="2348880"/>
            <a:ext cx="8208912" cy="3672408"/>
          </a:xfrm>
          <a:prstGeom prst="wedgeRectCallout">
            <a:avLst>
              <a:gd name="adj1" fmla="val 267"/>
              <a:gd name="adj2" fmla="val -37724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5580112" y="2564904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3.53	</a:t>
            </a:r>
            <a:r>
              <a:rPr lang="en-US" sz="1400" b="1" dirty="0" err="1"/>
              <a:t>yy</a:t>
            </a:r>
            <a:r>
              <a:rPr lang="en-US" sz="1400" b="1" dirty="0"/>
              <a:t> = 12.73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3.51   </a:t>
            </a:r>
            <a:r>
              <a:rPr lang="en-US" sz="1400" b="1" dirty="0" err="1"/>
              <a:t>icpy</a:t>
            </a:r>
            <a:r>
              <a:rPr lang="en-US" sz="1400" b="1" dirty="0"/>
              <a:t> = 12.71</a:t>
            </a:r>
          </a:p>
          <a:p>
            <a:r>
              <a:rPr lang="en-US" sz="1400" b="1" dirty="0"/>
              <a:t>deg = 0.00   </a:t>
            </a:r>
            <a:r>
              <a:rPr lang="en-US" sz="1400" b="1" dirty="0" err="1"/>
              <a:t>icpdeg</a:t>
            </a:r>
            <a:r>
              <a:rPr lang="en-US" sz="1400" b="1" dirty="0"/>
              <a:t> = 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1.00  -0.00</a:t>
            </a:r>
          </a:p>
          <a:p>
            <a:r>
              <a:rPr lang="en-US" sz="1400" b="1" dirty="0"/>
              <a:t>0.00  1.00 </a:t>
            </a:r>
            <a:endParaRPr lang="en-SG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4194954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3.53	 </a:t>
            </a:r>
            <a:r>
              <a:rPr lang="en-US" sz="1400" b="1" dirty="0" err="1"/>
              <a:t>yy</a:t>
            </a:r>
            <a:r>
              <a:rPr lang="en-US" sz="1400" b="1" dirty="0"/>
              <a:t> = 12.73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11.74  </a:t>
            </a:r>
            <a:r>
              <a:rPr lang="en-US" sz="1400" b="1" dirty="0" err="1"/>
              <a:t>icpy</a:t>
            </a:r>
            <a:r>
              <a:rPr lang="en-US" sz="1400" b="1" dirty="0"/>
              <a:t> = 4.54</a:t>
            </a:r>
          </a:p>
          <a:p>
            <a:r>
              <a:rPr lang="en-US" sz="1400" b="1" dirty="0"/>
              <a:t>deg = 0.00     </a:t>
            </a:r>
            <a:r>
              <a:rPr lang="en-US" sz="1400" b="1" dirty="0" err="1"/>
              <a:t>icpdeg</a:t>
            </a:r>
            <a:r>
              <a:rPr lang="en-US" sz="1400" b="1" dirty="0"/>
              <a:t> = 90.00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0.00  1.00</a:t>
            </a:r>
          </a:p>
          <a:p>
            <a:r>
              <a:rPr lang="en-US" sz="1400" b="1" dirty="0"/>
              <a:t>1.00  -0.00 </a:t>
            </a:r>
            <a:endParaRPr lang="en-SG" sz="1400" b="1" dirty="0"/>
          </a:p>
        </p:txBody>
      </p:sp>
      <p:sp>
        <p:nvSpPr>
          <p:cNvPr id="16" name="Rectangle 15"/>
          <p:cNvSpPr/>
          <p:nvPr/>
        </p:nvSpPr>
        <p:spPr>
          <a:xfrm>
            <a:off x="5580112" y="3276000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5580112" y="4869160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106" y="2636912"/>
            <a:ext cx="41719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1475656" y="3501008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9" grpId="1" animBg="1"/>
      <p:bldP spid="14" grpId="0"/>
      <p:bldP spid="15" grpId="0"/>
      <p:bldP spid="16" grpId="0" animBg="1"/>
      <p:bldP spid="17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102" name="Rectangle 101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Rectangle 102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Rectangle 103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Rectangle 104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6" name="Rectangle 105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7" name="Rectangle 106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8" name="Rectangle 107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9" name="Rectangle 108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0" name="Rectangle 109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1" name="Rectangle 110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2" name="Rectangle 111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539552" y="2348880"/>
            <a:ext cx="8208912" cy="4320480"/>
          </a:xfrm>
          <a:prstGeom prst="wedgeRectCallout">
            <a:avLst>
              <a:gd name="adj1" fmla="val 1099"/>
              <a:gd name="adj2" fmla="val -39657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15" name="Group 114"/>
          <p:cNvGrpSpPr/>
          <p:nvPr/>
        </p:nvGrpSpPr>
        <p:grpSpPr>
          <a:xfrm>
            <a:off x="827584" y="2491322"/>
            <a:ext cx="6984776" cy="4115322"/>
            <a:chOff x="827584" y="2491322"/>
            <a:chExt cx="6984776" cy="4115322"/>
          </a:xfrm>
        </p:grpSpPr>
        <p:sp>
          <p:nvSpPr>
            <p:cNvPr id="81" name="Right Arrow 80"/>
            <p:cNvSpPr/>
            <p:nvPr/>
          </p:nvSpPr>
          <p:spPr>
            <a:xfrm>
              <a:off x="3131840" y="4643844"/>
              <a:ext cx="432048" cy="2880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652120" y="4643844"/>
              <a:ext cx="432048" cy="2880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827584" y="2491322"/>
              <a:ext cx="6984776" cy="4115322"/>
              <a:chOff x="827584" y="2491322"/>
              <a:chExt cx="6984776" cy="4115322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1259632" y="3683690"/>
                <a:ext cx="1425065" cy="1824250"/>
                <a:chOff x="3742163" y="2828886"/>
                <a:chExt cx="1425065" cy="182425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 rot="4309169">
                  <a:off x="3803413" y="3578275"/>
                  <a:ext cx="785205" cy="907705"/>
                  <a:chOff x="6300192" y="4853051"/>
                  <a:chExt cx="1368152" cy="1587065"/>
                </a:xfrm>
              </p:grpSpPr>
              <p:cxnSp>
                <p:nvCxnSpPr>
                  <p:cNvPr id="32" name="Straight Connector 31"/>
                  <p:cNvCxnSpPr/>
                  <p:nvPr/>
                </p:nvCxnSpPr>
                <p:spPr>
                  <a:xfrm rot="18403875" flipH="1" flipV="1">
                    <a:off x="6222537" y="5033070"/>
                    <a:ext cx="1296144" cy="936105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27" name="Straight Connector 26"/>
                    <p:cNvCxnSpPr>
                      <a:stCxn id="31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/>
                    <p:cNvCxnSpPr>
                      <a:endCxn id="31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Donut 30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21" name="Straight Connector 20"/>
                <p:cNvCxnSpPr/>
                <p:nvPr/>
              </p:nvCxnSpPr>
              <p:spPr>
                <a:xfrm flipH="1" flipV="1">
                  <a:off x="4141446" y="3495991"/>
                  <a:ext cx="988421" cy="70255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5129867" y="4198543"/>
                  <a:ext cx="0" cy="454593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/>
                <p:cNvGrpSpPr/>
                <p:nvPr/>
              </p:nvGrpSpPr>
              <p:grpSpPr>
                <a:xfrm rot="2129426" flipV="1">
                  <a:off x="4277104" y="2828886"/>
                  <a:ext cx="890124" cy="714951"/>
                  <a:chOff x="6115375" y="5229201"/>
                  <a:chExt cx="1556326" cy="1210915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 rot="3618732" flipH="1">
                    <a:off x="6746218" y="4722387"/>
                    <a:ext cx="294640" cy="1556326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37" name="Straight Connector 36"/>
                    <p:cNvCxnSpPr>
                      <a:stCxn id="40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>
                      <a:endCxn id="40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Donut 39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2" name="Group 61"/>
              <p:cNvGrpSpPr/>
              <p:nvPr/>
            </p:nvGrpSpPr>
            <p:grpSpPr>
              <a:xfrm>
                <a:off x="6156176" y="4067780"/>
                <a:ext cx="1440160" cy="1440160"/>
                <a:chOff x="4953999" y="3818690"/>
                <a:chExt cx="1815724" cy="1842558"/>
              </a:xfrm>
            </p:grpSpPr>
            <p:grpSp>
              <p:nvGrpSpPr>
                <p:cNvPr id="46" name="Group 21"/>
                <p:cNvGrpSpPr/>
                <p:nvPr/>
              </p:nvGrpSpPr>
              <p:grpSpPr>
                <a:xfrm rot="4309169">
                  <a:off x="5048161" y="4277036"/>
                  <a:ext cx="999352" cy="1187675"/>
                  <a:chOff x="6300192" y="4853051"/>
                  <a:chExt cx="1368152" cy="1587065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 rot="18403875" flipH="1" flipV="1">
                    <a:off x="6222537" y="5033070"/>
                    <a:ext cx="1296144" cy="936105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7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58" name="Straight Connector 57"/>
                    <p:cNvCxnSpPr>
                      <a:stCxn id="61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/>
                    <p:cNvCxnSpPr>
                      <a:endCxn id="61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Donut 60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5476436" y="4188518"/>
                  <a:ext cx="1293287" cy="8941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769722" y="5082676"/>
                  <a:ext cx="0" cy="57857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Group 33"/>
                <p:cNvGrpSpPr/>
                <p:nvPr/>
              </p:nvGrpSpPr>
              <p:grpSpPr>
                <a:xfrm rot="941410" flipV="1">
                  <a:off x="5465429" y="3818690"/>
                  <a:ext cx="1164671" cy="909938"/>
                  <a:chOff x="6115375" y="5229201"/>
                  <a:chExt cx="1556326" cy="1210915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 rot="3618732" flipH="1">
                    <a:off x="6746218" y="4722387"/>
                    <a:ext cx="294640" cy="1556326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52" name="Straight Connector 51"/>
                    <p:cNvCxnSpPr>
                      <a:stCxn id="55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>
                      <a:endCxn id="55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Donut 54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0" name="Group 79"/>
              <p:cNvGrpSpPr/>
              <p:nvPr/>
            </p:nvGrpSpPr>
            <p:grpSpPr>
              <a:xfrm>
                <a:off x="3851920" y="3779748"/>
                <a:ext cx="1512168" cy="1728192"/>
                <a:chOff x="3260332" y="1625316"/>
                <a:chExt cx="1930407" cy="2206082"/>
              </a:xfrm>
            </p:grpSpPr>
            <p:grpSp>
              <p:nvGrpSpPr>
                <p:cNvPr id="64" name="Group 21"/>
                <p:cNvGrpSpPr/>
                <p:nvPr/>
              </p:nvGrpSpPr>
              <p:grpSpPr>
                <a:xfrm rot="4309169">
                  <a:off x="3354494" y="2447186"/>
                  <a:ext cx="999352" cy="1187675"/>
                  <a:chOff x="6300192" y="4853051"/>
                  <a:chExt cx="1368152" cy="1587065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>
                  <a:xfrm rot="18403875" flipH="1" flipV="1">
                    <a:off x="6222537" y="5033070"/>
                    <a:ext cx="1296144" cy="936105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76" name="Straight Connector 75"/>
                    <p:cNvCxnSpPr>
                      <a:stCxn id="79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/>
                    <p:cNvCxnSpPr>
                      <a:endCxn id="79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Donut 78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3782769" y="2358668"/>
                  <a:ext cx="1293287" cy="8941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076055" y="3252826"/>
                  <a:ext cx="0" cy="57857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Group 33"/>
                <p:cNvGrpSpPr/>
                <p:nvPr/>
              </p:nvGrpSpPr>
              <p:grpSpPr>
                <a:xfrm rot="941410" flipV="1">
                  <a:off x="4026068" y="1625316"/>
                  <a:ext cx="1164671" cy="909938"/>
                  <a:chOff x="6115375" y="5229201"/>
                  <a:chExt cx="1556326" cy="1210915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 rot="3618732" flipH="1">
                    <a:off x="6746218" y="4722387"/>
                    <a:ext cx="294640" cy="1556326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70" name="Straight Connector 69"/>
                    <p:cNvCxnSpPr>
                      <a:stCxn id="73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>
                      <a:endCxn id="73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Donut 72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3" name="TextBox 82"/>
              <p:cNvSpPr txBox="1"/>
              <p:nvPr/>
            </p:nvSpPr>
            <p:spPr>
              <a:xfrm>
                <a:off x="1259632" y="55079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Reflect</a:t>
                </a:r>
                <a:endParaRPr lang="en-SG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851920" y="55079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Rotate</a:t>
                </a:r>
                <a:endParaRPr lang="en-SG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300192" y="55079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Translate</a:t>
                </a:r>
                <a:endParaRPr lang="en-SG" dirty="0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69749" y="2491322"/>
                <a:ext cx="1422331" cy="1153702"/>
                <a:chOff x="1430550" y="3427426"/>
                <a:chExt cx="1422331" cy="1153702"/>
              </a:xfrm>
            </p:grpSpPr>
            <p:grpSp>
              <p:nvGrpSpPr>
                <p:cNvPr id="88" name="Group 21"/>
                <p:cNvGrpSpPr/>
                <p:nvPr/>
              </p:nvGrpSpPr>
              <p:grpSpPr>
                <a:xfrm rot="4309169">
                  <a:off x="1504293" y="3496790"/>
                  <a:ext cx="782869" cy="930355"/>
                  <a:chOff x="6300192" y="4853051"/>
                  <a:chExt cx="1368152" cy="1587065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 rot="18403875" flipH="1" flipV="1">
                    <a:off x="6222537" y="5033070"/>
                    <a:ext cx="1296144" cy="936105"/>
                  </a:xfrm>
                  <a:prstGeom prst="line">
                    <a:avLst/>
                  </a:prstGeom>
                  <a:ln w="53975">
                    <a:solidFill>
                      <a:srgbClr val="FFFF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2" name="Group 40"/>
                  <p:cNvGrpSpPr/>
                  <p:nvPr/>
                </p:nvGrpSpPr>
                <p:grpSpPr>
                  <a:xfrm>
                    <a:off x="6300192" y="5229201"/>
                    <a:ext cx="1368152" cy="1210915"/>
                    <a:chOff x="2721282" y="4569640"/>
                    <a:chExt cx="1368152" cy="1210915"/>
                  </a:xfrm>
                </p:grpSpPr>
                <p:cxnSp>
                  <p:nvCxnSpPr>
                    <p:cNvPr id="93" name="Straight Connector 92"/>
                    <p:cNvCxnSpPr>
                      <a:stCxn id="96" idx="0"/>
                    </p:cNvCxnSpPr>
                    <p:nvPr/>
                  </p:nvCxnSpPr>
                  <p:spPr>
                    <a:xfrm flipV="1">
                      <a:off x="3667556" y="4569640"/>
                      <a:ext cx="421878" cy="99514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/>
                    <p:cNvCxnSpPr>
                      <a:endCxn id="96" idx="0"/>
                    </p:cNvCxnSpPr>
                    <p:nvPr/>
                  </p:nvCxnSpPr>
                  <p:spPr>
                    <a:xfrm rot="20121418">
                      <a:off x="2721282" y="4872451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 rot="20121418" flipV="1">
                      <a:off x="3621776" y="5349137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Donut 95"/>
                    <p:cNvSpPr/>
                    <p:nvPr/>
                  </p:nvSpPr>
                  <p:spPr>
                    <a:xfrm rot="20121418">
                      <a:off x="3600628" y="5554495"/>
                      <a:ext cx="228114" cy="226060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89" name="Straight Connector 88"/>
                <p:cNvCxnSpPr/>
                <p:nvPr/>
              </p:nvCxnSpPr>
              <p:spPr>
                <a:xfrm flipH="1" flipV="1">
                  <a:off x="1839796" y="3427426"/>
                  <a:ext cx="1013085" cy="70046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852880" y="4127889"/>
                  <a:ext cx="0" cy="45323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827584" y="5949280"/>
                <a:ext cx="2664296" cy="657364"/>
                <a:chOff x="971600" y="5363924"/>
                <a:chExt cx="2664296" cy="657364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043608" y="5589240"/>
                  <a:ext cx="43204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1043608" y="5877272"/>
                  <a:ext cx="423663" cy="5947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/>
                <p:cNvSpPr txBox="1"/>
                <p:nvPr/>
              </p:nvSpPr>
              <p:spPr>
                <a:xfrm>
                  <a:off x="1115616" y="5363924"/>
                  <a:ext cx="2520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Pre-Known Points</a:t>
                  </a:r>
                  <a:endParaRPr lang="en-SG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971600" y="5651956"/>
                  <a:ext cx="2520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Scanned Points</a:t>
                  </a:r>
                  <a:endParaRPr lang="en-SG" dirty="0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25" name="Rectangle 24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Rectangle 34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35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539552" y="2348880"/>
            <a:ext cx="8208912" cy="3672408"/>
          </a:xfrm>
          <a:prstGeom prst="wedgeRectCallout">
            <a:avLst>
              <a:gd name="adj1" fmla="val 267"/>
              <a:gd name="adj2" fmla="val -41441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" name="Group 28"/>
          <p:cNvGrpSpPr/>
          <p:nvPr/>
        </p:nvGrpSpPr>
        <p:grpSpPr>
          <a:xfrm>
            <a:off x="1835696" y="3716451"/>
            <a:ext cx="5256584" cy="1152709"/>
            <a:chOff x="1475656" y="4293095"/>
            <a:chExt cx="5256584" cy="1152709"/>
          </a:xfrm>
        </p:grpSpPr>
        <p:sp>
          <p:nvSpPr>
            <p:cNvPr id="16" name="TextBox 15"/>
            <p:cNvSpPr txBox="1"/>
            <p:nvPr/>
          </p:nvSpPr>
          <p:spPr>
            <a:xfrm>
              <a:off x="4107013" y="4356393"/>
              <a:ext cx="12634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err="1">
                  <a:cs typeface="Adobe Hebrew" pitchFamily="18" charset="-79"/>
                </a:rPr>
                <a:t>cos</a:t>
              </a:r>
              <a:r>
                <a:rPr lang="en-US" sz="3200" i="1" dirty="0">
                  <a:cs typeface="Adobe Hebrew" pitchFamily="18" charset="-79"/>
                </a:rPr>
                <a:t> 2A</a:t>
              </a:r>
              <a:endParaRPr lang="en-SG" sz="3200" i="1" dirty="0">
                <a:cs typeface="Adobe Hebrew" pitchFamily="18" charset="-79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87381" y="4356393"/>
              <a:ext cx="1189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cs typeface="Adobe Hebrew" pitchFamily="18" charset="-79"/>
                </a:rPr>
                <a:t>sin 2A</a:t>
              </a:r>
              <a:endParaRPr lang="en-SG" sz="3200" i="1" dirty="0">
                <a:cs typeface="Adobe Hebrew" pitchFamily="18" charset="-79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34710" y="4788441"/>
              <a:ext cx="11897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cs typeface="Adobe Hebrew" pitchFamily="18" charset="-79"/>
                </a:rPr>
                <a:t>sin 2A</a:t>
              </a:r>
              <a:endParaRPr lang="en-SG" sz="3200" i="1" dirty="0">
                <a:cs typeface="Adobe Hebrew" pitchFamily="18" charset="-79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74309" y="4788441"/>
              <a:ext cx="15007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cs typeface="Adobe Hebrew" pitchFamily="18" charset="-79"/>
                </a:rPr>
                <a:t> -</a:t>
              </a:r>
              <a:r>
                <a:rPr lang="en-US" sz="3200" i="1" dirty="0" err="1">
                  <a:cs typeface="Adobe Hebrew" pitchFamily="18" charset="-79"/>
                </a:rPr>
                <a:t>cos</a:t>
              </a:r>
              <a:r>
                <a:rPr lang="en-US" sz="3200" i="1" dirty="0">
                  <a:cs typeface="Adobe Hebrew" pitchFamily="18" charset="-79"/>
                </a:rPr>
                <a:t> 2A</a:t>
              </a:r>
              <a:endParaRPr lang="en-SG" sz="3200" i="1" dirty="0">
                <a:cs typeface="Adobe Hebrew" pitchFamily="18" charset="-79"/>
              </a:endParaRPr>
            </a:p>
          </p:txBody>
        </p:sp>
        <p:sp>
          <p:nvSpPr>
            <p:cNvPr id="21" name="Double Bracket 20"/>
            <p:cNvSpPr/>
            <p:nvPr/>
          </p:nvSpPr>
          <p:spPr>
            <a:xfrm>
              <a:off x="3995936" y="4293095"/>
              <a:ext cx="2736304" cy="1152709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61080" y="4509120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75656" y="4643844"/>
              <a:ext cx="19094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cs typeface="Adobe Hebrew" pitchFamily="18" charset="-79"/>
                </a:rPr>
                <a:t>Reflection</a:t>
              </a:r>
              <a:endParaRPr lang="en-SG" sz="3200" dirty="0">
                <a:cs typeface="Adobe Hebrew" pitchFamily="18" charset="-79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979712" y="3172907"/>
            <a:ext cx="478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 reflection matrix has a determinant of -1.</a:t>
            </a:r>
            <a:endParaRPr lang="en-SG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51" name="Rectangle 50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Rectangle 58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Rectangle 59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Rectangle 60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Rectangle 61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Rectangle 62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4" name="Rectangle 63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Rectangle 64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Rectangle 65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7" name="Rectangle 66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Rectangle 67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395536" y="2276872"/>
            <a:ext cx="8208912" cy="3672408"/>
          </a:xfrm>
          <a:prstGeom prst="wedgeRectCallout">
            <a:avLst>
              <a:gd name="adj1" fmla="val -730"/>
              <a:gd name="adj2" fmla="val -42184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22" name="Group 21"/>
          <p:cNvGrpSpPr/>
          <p:nvPr/>
        </p:nvGrpSpPr>
        <p:grpSpPr>
          <a:xfrm>
            <a:off x="971600" y="2636912"/>
            <a:ext cx="3312368" cy="1008112"/>
            <a:chOff x="2844162" y="4293095"/>
            <a:chExt cx="3312368" cy="1008112"/>
          </a:xfrm>
        </p:grpSpPr>
        <p:sp>
          <p:nvSpPr>
            <p:cNvPr id="25" name="TextBox 24"/>
            <p:cNvSpPr txBox="1"/>
            <p:nvPr/>
          </p:nvSpPr>
          <p:spPr>
            <a:xfrm>
              <a:off x="3834017" y="4407494"/>
              <a:ext cx="991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cs typeface="Adobe Hebrew" pitchFamily="18" charset="-79"/>
                </a:rPr>
                <a:t>cos</a:t>
              </a:r>
              <a:r>
                <a:rPr lang="en-US" sz="2400" i="1" dirty="0">
                  <a:cs typeface="Adobe Hebrew" pitchFamily="18" charset="-79"/>
                </a:rPr>
                <a:t> 2A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14385" y="4407494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sin 2A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1714" y="4839542"/>
              <a:ext cx="936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sin 2A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01313" y="4839542"/>
              <a:ext cx="1155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 -</a:t>
              </a:r>
              <a:r>
                <a:rPr lang="en-US" sz="2400" i="1" dirty="0" err="1">
                  <a:cs typeface="Adobe Hebrew" pitchFamily="18" charset="-79"/>
                </a:rPr>
                <a:t>cos</a:t>
              </a:r>
              <a:r>
                <a:rPr lang="en-US" sz="2400" i="1" dirty="0">
                  <a:cs typeface="Adobe Hebrew" pitchFamily="18" charset="-79"/>
                </a:rPr>
                <a:t> 2A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29" name="Double Bracket 28"/>
            <p:cNvSpPr/>
            <p:nvPr/>
          </p:nvSpPr>
          <p:spPr>
            <a:xfrm>
              <a:off x="3780266" y="4293095"/>
              <a:ext cx="2376264" cy="1008112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61080" y="4509120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  <a:endParaRPr lang="en-SG" sz="4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44162" y="4643844"/>
              <a:ext cx="648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cs typeface="Adobe Hebrew" pitchFamily="18" charset="-79"/>
                </a:rPr>
                <a:t>Ref.</a:t>
              </a:r>
              <a:endParaRPr lang="en-SG" sz="2400" dirty="0">
                <a:cs typeface="Adobe Hebrew" pitchFamily="18" charset="-79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44008" y="2564904"/>
            <a:ext cx="3096344" cy="1008112"/>
            <a:chOff x="2843711" y="4293096"/>
            <a:chExt cx="3449808" cy="1224136"/>
          </a:xfrm>
        </p:grpSpPr>
        <p:sp>
          <p:nvSpPr>
            <p:cNvPr id="33" name="TextBox 32"/>
            <p:cNvSpPr txBox="1"/>
            <p:nvPr/>
          </p:nvSpPr>
          <p:spPr>
            <a:xfrm>
              <a:off x="4047134" y="4356393"/>
              <a:ext cx="958365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cos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23980" y="4356393"/>
              <a:ext cx="1032663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-sin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74830" y="4788441"/>
              <a:ext cx="914787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sin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06698" y="4788441"/>
              <a:ext cx="1035162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cs typeface="Adobe Hebrew" pitchFamily="18" charset="-79"/>
                </a:rPr>
                <a:t> cos </a:t>
              </a:r>
              <a:r>
                <a:rPr lang="az-Cyrl-AZ" sz="2400" i="1" dirty="0">
                  <a:cs typeface="Adobe Hebrew" pitchFamily="18" charset="-79"/>
                </a:rPr>
                <a:t>Ө</a:t>
              </a:r>
              <a:endParaRPr lang="en-SG" sz="2400" i="1" dirty="0">
                <a:cs typeface="Adobe Hebrew" pitchFamily="18" charset="-79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3995936" y="4293096"/>
              <a:ext cx="2297583" cy="1224136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76065" y="4467973"/>
              <a:ext cx="546872" cy="10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43711" y="4730287"/>
              <a:ext cx="795125" cy="56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cs typeface="Adobe Hebrew" pitchFamily="18" charset="-79"/>
                </a:rPr>
                <a:t>Rot.</a:t>
              </a:r>
              <a:endParaRPr lang="en-SG" sz="2400" dirty="0">
                <a:cs typeface="Adobe Hebrew" pitchFamily="18" charset="-79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55576" y="386104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Actual ICP Rotation      =       reflection       x         rotation</a:t>
            </a:r>
            <a:endParaRPr lang="en-SG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1835696" y="4437112"/>
            <a:ext cx="5400600" cy="1008112"/>
            <a:chOff x="1475656" y="4365104"/>
            <a:chExt cx="5400600" cy="1008112"/>
          </a:xfrm>
        </p:grpSpPr>
        <p:grpSp>
          <p:nvGrpSpPr>
            <p:cNvPr id="50" name="Group 49"/>
            <p:cNvGrpSpPr/>
            <p:nvPr/>
          </p:nvGrpSpPr>
          <p:grpSpPr>
            <a:xfrm>
              <a:off x="4814081" y="4365104"/>
              <a:ext cx="2062175" cy="1008112"/>
              <a:chOff x="2221793" y="4293096"/>
              <a:chExt cx="2062175" cy="100811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267745" y="4345223"/>
                <a:ext cx="860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cos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24013" y="4345223"/>
                <a:ext cx="926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-sin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292604" y="4701027"/>
                <a:ext cx="8210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sin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308502" y="4701027"/>
                <a:ext cx="9291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 cos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46" name="Double Bracket 45"/>
              <p:cNvSpPr/>
              <p:nvPr/>
            </p:nvSpPr>
            <p:spPr>
              <a:xfrm>
                <a:off x="2221793" y="4293096"/>
                <a:ext cx="2062175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755188" y="4437112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75656" y="4581128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cs typeface="Adobe Hebrew" pitchFamily="18" charset="-79"/>
                </a:rPr>
                <a:t>R</a:t>
              </a:r>
              <a:endParaRPr lang="en-SG" sz="3200" dirty="0">
                <a:cs typeface="Adobe Hebrew" pitchFamily="18" charset="-79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267744" y="4365104"/>
              <a:ext cx="2376264" cy="1008112"/>
              <a:chOff x="2060104" y="4509120"/>
              <a:chExt cx="2376264" cy="10081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113855" y="4623519"/>
                <a:ext cx="991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err="1">
                    <a:cs typeface="Adobe Hebrew" pitchFamily="18" charset="-79"/>
                  </a:rPr>
                  <a:t>cos</a:t>
                </a:r>
                <a:r>
                  <a:rPr lang="en-US" sz="2400" i="1" dirty="0">
                    <a:cs typeface="Adobe Hebrew" pitchFamily="18" charset="-79"/>
                  </a:rPr>
                  <a:t> 2A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94223" y="4623519"/>
                <a:ext cx="9460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sin 2A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141552" y="5055567"/>
                <a:ext cx="936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sin 2A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81151" y="5055567"/>
                <a:ext cx="1155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 -</a:t>
                </a:r>
                <a:r>
                  <a:rPr lang="en-US" sz="2400" i="1" dirty="0" err="1">
                    <a:cs typeface="Adobe Hebrew" pitchFamily="18" charset="-79"/>
                  </a:rPr>
                  <a:t>cos</a:t>
                </a:r>
                <a:r>
                  <a:rPr lang="en-US" sz="2400" i="1" dirty="0">
                    <a:cs typeface="Adobe Hebrew" pitchFamily="18" charset="-79"/>
                  </a:rPr>
                  <a:t> 2A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2060104" y="4509120"/>
                <a:ext cx="2376264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66" name="Rectangle 65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Rectangle 67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9" name="Rectangle 68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1" name="Rectangle 70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Rectangle 71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Rectangle 72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Rectangle 73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Rectangle 74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Rectangle 75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Rectangle 76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Rectangle 77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395536" y="2276872"/>
            <a:ext cx="8208912" cy="3888432"/>
          </a:xfrm>
          <a:prstGeom prst="wedgeRectCallout">
            <a:avLst>
              <a:gd name="adj1" fmla="val -65"/>
              <a:gd name="adj2" fmla="val -46045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57"/>
          <p:cNvGrpSpPr/>
          <p:nvPr/>
        </p:nvGrpSpPr>
        <p:grpSpPr>
          <a:xfrm>
            <a:off x="467544" y="2492896"/>
            <a:ext cx="5400600" cy="1008112"/>
            <a:chOff x="1331640" y="4365104"/>
            <a:chExt cx="5400600" cy="1008112"/>
          </a:xfrm>
        </p:grpSpPr>
        <p:grpSp>
          <p:nvGrpSpPr>
            <p:cNvPr id="14" name="Group 49"/>
            <p:cNvGrpSpPr/>
            <p:nvPr/>
          </p:nvGrpSpPr>
          <p:grpSpPr>
            <a:xfrm>
              <a:off x="4814081" y="4365104"/>
              <a:ext cx="1918159" cy="1008112"/>
              <a:chOff x="2221793" y="4293096"/>
              <a:chExt cx="1918159" cy="100811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267745" y="4432056"/>
                <a:ext cx="69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cos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40500" y="4432056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292604" y="4787860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-sin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308502" y="4787860"/>
                <a:ext cx="743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 cos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6" name="Double Bracket 45"/>
              <p:cNvSpPr/>
              <p:nvPr/>
            </p:nvSpPr>
            <p:spPr>
              <a:xfrm>
                <a:off x="2221793" y="4293096"/>
                <a:ext cx="1918159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>
                  <a:latin typeface="+mj-l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755188" y="4437112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=</a:t>
              </a:r>
              <a:endParaRPr lang="en-SG" sz="40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31640" y="4581128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  <a:cs typeface="Adobe Hebrew" pitchFamily="18" charset="-79"/>
                </a:rPr>
                <a:t>R</a:t>
              </a:r>
              <a:endParaRPr lang="en-SG" sz="2400" dirty="0">
                <a:latin typeface="+mj-lt"/>
                <a:cs typeface="Adobe Hebrew" pitchFamily="18" charset="-79"/>
              </a:endParaRPr>
            </a:p>
          </p:txBody>
        </p:sp>
        <p:grpSp>
          <p:nvGrpSpPr>
            <p:cNvPr id="15" name="Group 56"/>
            <p:cNvGrpSpPr/>
            <p:nvPr/>
          </p:nvGrpSpPr>
          <p:grpSpPr>
            <a:xfrm>
              <a:off x="2267744" y="4365104"/>
              <a:ext cx="2376264" cy="1008112"/>
              <a:chOff x="2060104" y="4509120"/>
              <a:chExt cx="2376264" cy="10081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113855" y="4623519"/>
                <a:ext cx="790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94223" y="4623519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141552" y="5055567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81151" y="5055567"/>
                <a:ext cx="91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 -</a:t>
                </a:r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2060104" y="4509120"/>
                <a:ext cx="2376264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99592" y="360874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  <a:endParaRPr lang="en-SG" sz="4000" dirty="0"/>
          </a:p>
        </p:txBody>
      </p:sp>
      <p:grpSp>
        <p:nvGrpSpPr>
          <p:cNvPr id="16" name="Group 62"/>
          <p:cNvGrpSpPr/>
          <p:nvPr/>
        </p:nvGrpSpPr>
        <p:grpSpPr>
          <a:xfrm>
            <a:off x="1403647" y="3573016"/>
            <a:ext cx="5688633" cy="1008112"/>
            <a:chOff x="2555775" y="3933056"/>
            <a:chExt cx="5688633" cy="1008112"/>
          </a:xfrm>
        </p:grpSpPr>
        <p:sp>
          <p:nvSpPr>
            <p:cNvPr id="51" name="TextBox 50"/>
            <p:cNvSpPr txBox="1"/>
            <p:nvPr/>
          </p:nvSpPr>
          <p:spPr>
            <a:xfrm>
              <a:off x="2609527" y="4047455"/>
              <a:ext cx="2607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- sin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37224" y="4479503"/>
              <a:ext cx="2652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+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0" name="Double Bracket 59"/>
            <p:cNvSpPr/>
            <p:nvPr/>
          </p:nvSpPr>
          <p:spPr>
            <a:xfrm>
              <a:off x="2555775" y="3933056"/>
              <a:ext cx="5688633" cy="1008112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19751" y="4047455"/>
              <a:ext cx="2652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+ sin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514572" y="4479503"/>
              <a:ext cx="2607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-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05169" y="479715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  <a:endParaRPr lang="en-SG" sz="4000" dirty="0"/>
          </a:p>
        </p:txBody>
      </p:sp>
      <p:grpSp>
        <p:nvGrpSpPr>
          <p:cNvPr id="17" name="Group 70"/>
          <p:cNvGrpSpPr/>
          <p:nvPr/>
        </p:nvGrpSpPr>
        <p:grpSpPr>
          <a:xfrm>
            <a:off x="1337217" y="4797152"/>
            <a:ext cx="2946751" cy="1008112"/>
            <a:chOff x="1835696" y="4797152"/>
            <a:chExt cx="2946751" cy="1008112"/>
          </a:xfrm>
        </p:grpSpPr>
        <p:grpSp>
          <p:nvGrpSpPr>
            <p:cNvPr id="18" name="Group 63"/>
            <p:cNvGrpSpPr/>
            <p:nvPr/>
          </p:nvGrpSpPr>
          <p:grpSpPr>
            <a:xfrm>
              <a:off x="1835696" y="4797152"/>
              <a:ext cx="2946751" cy="1008112"/>
              <a:chOff x="2555776" y="4005064"/>
              <a:chExt cx="2946751" cy="1008112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2681535" y="4047455"/>
                <a:ext cx="1356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67" name="Double Bracket 66"/>
              <p:cNvSpPr/>
              <p:nvPr/>
            </p:nvSpPr>
            <p:spPr>
              <a:xfrm>
                <a:off x="2555776" y="4005064"/>
                <a:ext cx="2946751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979712" y="5271591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+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83766" y="5343599"/>
              <a:ext cx="142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( 2A +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83152" y="4869160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+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2698934" y="5662989"/>
            <a:ext cx="34617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Clockwise Matrix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0" grpId="0"/>
      <p:bldP spid="6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833786"/>
            <a:ext cx="7776864" cy="3539430"/>
          </a:xfrm>
          <a:prstGeom prst="rect">
            <a:avLst/>
          </a:prstGeom>
          <a:solidFill>
            <a:schemeClr val="bg2">
              <a:lumMod val="50000"/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Blip>
                <a:blip r:embed="rId3"/>
              </a:buBlip>
            </a:pPr>
            <a:r>
              <a:rPr lang="en-US" sz="3200" dirty="0"/>
              <a:t>History</a:t>
            </a:r>
          </a:p>
          <a:p>
            <a:pPr algn="ctr">
              <a:buBlip>
                <a:blip r:embed="rId3"/>
              </a:buBlip>
            </a:pPr>
            <a:endParaRPr lang="en-US" sz="3200" dirty="0"/>
          </a:p>
          <a:p>
            <a:pPr algn="ctr">
              <a:buBlip>
                <a:blip r:embed="rId3"/>
              </a:buBlip>
            </a:pPr>
            <a:r>
              <a:rPr lang="en-US" sz="3200" dirty="0"/>
              <a:t>The Challenge</a:t>
            </a:r>
          </a:p>
          <a:p>
            <a:pPr algn="ctr">
              <a:buBlip>
                <a:blip r:embed="rId3"/>
              </a:buBlip>
            </a:pPr>
            <a:endParaRPr lang="en-US" sz="3200" dirty="0"/>
          </a:p>
          <a:p>
            <a:pPr algn="ctr">
              <a:buBlip>
                <a:blip r:embed="rId3"/>
              </a:buBlip>
            </a:pPr>
            <a:r>
              <a:rPr lang="en-US" sz="3200" dirty="0"/>
              <a:t>The Map</a:t>
            </a:r>
          </a:p>
          <a:p>
            <a:pPr algn="ctr"/>
            <a:endParaRPr lang="en-US" sz="3200" dirty="0"/>
          </a:p>
          <a:p>
            <a:pPr algn="ctr">
              <a:buBlip>
                <a:blip r:embed="rId3"/>
              </a:buBlip>
            </a:pPr>
            <a:r>
              <a:rPr lang="en-US" sz="3200" dirty="0"/>
              <a:t>PID Tuning</a:t>
            </a:r>
          </a:p>
        </p:txBody>
      </p:sp>
      <p:sp>
        <p:nvSpPr>
          <p:cNvPr id="3" name="Title 3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OVERVIEW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Ryan's Veda\Desktop\FYP\pics\Picture1 (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3429000"/>
            <a:ext cx="2333333" cy="1990476"/>
          </a:xfrm>
          <a:prstGeom prst="rect">
            <a:avLst/>
          </a:prstGeom>
          <a:noFill/>
        </p:spPr>
      </p:pic>
      <p:pic>
        <p:nvPicPr>
          <p:cNvPr id="5" name="Picture 2" descr="C:\Users\Ryan's Veda\Desktop\FYP\pics\Picture1 (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7152" y="3429000"/>
            <a:ext cx="2312640" cy="199047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66" name="Rectangle 65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Rectangle 67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9" name="Rectangle 68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1" name="Rectangle 70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Rectangle 71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Rectangle 72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Rectangle 73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Rectangle 74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Rectangle 75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Rectangle 76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Rectangle 77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395536" y="2276872"/>
            <a:ext cx="8208912" cy="3888432"/>
          </a:xfrm>
          <a:prstGeom prst="wedgeRectCallout">
            <a:avLst>
              <a:gd name="adj1" fmla="val -2227"/>
              <a:gd name="adj2" fmla="val -38323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57"/>
          <p:cNvGrpSpPr/>
          <p:nvPr/>
        </p:nvGrpSpPr>
        <p:grpSpPr>
          <a:xfrm>
            <a:off x="467544" y="2492896"/>
            <a:ext cx="5400600" cy="1008112"/>
            <a:chOff x="1331640" y="4365104"/>
            <a:chExt cx="5400600" cy="1008112"/>
          </a:xfrm>
        </p:grpSpPr>
        <p:grpSp>
          <p:nvGrpSpPr>
            <p:cNvPr id="14" name="Group 49"/>
            <p:cNvGrpSpPr/>
            <p:nvPr/>
          </p:nvGrpSpPr>
          <p:grpSpPr>
            <a:xfrm>
              <a:off x="4814081" y="4365104"/>
              <a:ext cx="1918159" cy="1008112"/>
              <a:chOff x="2221793" y="4293096"/>
              <a:chExt cx="1918159" cy="100811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267745" y="4432056"/>
                <a:ext cx="690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cos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340500" y="4432056"/>
                <a:ext cx="72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-sin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292604" y="478786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308502" y="4787860"/>
                <a:ext cx="743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 cos 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Ө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46" name="Double Bracket 45"/>
              <p:cNvSpPr/>
              <p:nvPr/>
            </p:nvSpPr>
            <p:spPr>
              <a:xfrm>
                <a:off x="2221793" y="4293096"/>
                <a:ext cx="1918159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>
                  <a:latin typeface="+mj-l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755188" y="4437112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=</a:t>
              </a:r>
              <a:endParaRPr lang="en-SG" sz="40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31640" y="4581128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  <a:cs typeface="Adobe Hebrew" pitchFamily="18" charset="-79"/>
                </a:rPr>
                <a:t>R</a:t>
              </a:r>
              <a:endParaRPr lang="en-SG" sz="2400" dirty="0">
                <a:latin typeface="+mj-lt"/>
                <a:cs typeface="Adobe Hebrew" pitchFamily="18" charset="-79"/>
              </a:endParaRPr>
            </a:p>
          </p:txBody>
        </p:sp>
        <p:grpSp>
          <p:nvGrpSpPr>
            <p:cNvPr id="15" name="Group 56"/>
            <p:cNvGrpSpPr/>
            <p:nvPr/>
          </p:nvGrpSpPr>
          <p:grpSpPr>
            <a:xfrm>
              <a:off x="2267744" y="4365104"/>
              <a:ext cx="2376264" cy="1008112"/>
              <a:chOff x="2060104" y="4509120"/>
              <a:chExt cx="2376264" cy="10081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113855" y="4623519"/>
                <a:ext cx="790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94223" y="4623519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141552" y="5055567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81151" y="5055567"/>
                <a:ext cx="91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 -</a:t>
                </a:r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 2A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2060104" y="4509120"/>
                <a:ext cx="2376264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899592" y="360874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  <a:endParaRPr lang="en-SG" sz="4000" dirty="0"/>
          </a:p>
        </p:txBody>
      </p:sp>
      <p:grpSp>
        <p:nvGrpSpPr>
          <p:cNvPr id="16" name="Group 62"/>
          <p:cNvGrpSpPr/>
          <p:nvPr/>
        </p:nvGrpSpPr>
        <p:grpSpPr>
          <a:xfrm>
            <a:off x="1403647" y="3573016"/>
            <a:ext cx="5832649" cy="1008112"/>
            <a:chOff x="2555775" y="3933056"/>
            <a:chExt cx="5832649" cy="1008112"/>
          </a:xfrm>
        </p:grpSpPr>
        <p:sp>
          <p:nvSpPr>
            <p:cNvPr id="51" name="TextBox 50"/>
            <p:cNvSpPr txBox="1"/>
            <p:nvPr/>
          </p:nvSpPr>
          <p:spPr>
            <a:xfrm>
              <a:off x="2609527" y="4047455"/>
              <a:ext cx="2652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+ sin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37224" y="4479503"/>
              <a:ext cx="2652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–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0" name="Double Bracket 59"/>
            <p:cNvSpPr/>
            <p:nvPr/>
          </p:nvSpPr>
          <p:spPr>
            <a:xfrm>
              <a:off x="2555775" y="3933056"/>
              <a:ext cx="5832649" cy="1008112"/>
            </a:xfrm>
            <a:prstGeom prst="bracketPair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85291" y="4047455"/>
              <a:ext cx="2723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+ sin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580112" y="4479503"/>
              <a:ext cx="2723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-sin 2A sin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r>
                <a:rPr lang="en-US" i="1" dirty="0">
                  <a:latin typeface="+mj-lt"/>
                  <a:cs typeface="Adobe Hebrew" pitchFamily="18" charset="-79"/>
                </a:rPr>
                <a:t> –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2A 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 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Ө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05169" y="479715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  <a:endParaRPr lang="en-SG" sz="4000" dirty="0"/>
          </a:p>
        </p:txBody>
      </p:sp>
      <p:grpSp>
        <p:nvGrpSpPr>
          <p:cNvPr id="17" name="Group 70"/>
          <p:cNvGrpSpPr/>
          <p:nvPr/>
        </p:nvGrpSpPr>
        <p:grpSpPr>
          <a:xfrm>
            <a:off x="1337217" y="4797152"/>
            <a:ext cx="2946751" cy="1008112"/>
            <a:chOff x="1835696" y="4797152"/>
            <a:chExt cx="2946751" cy="1008112"/>
          </a:xfrm>
        </p:grpSpPr>
        <p:grpSp>
          <p:nvGrpSpPr>
            <p:cNvPr id="18" name="Group 63"/>
            <p:cNvGrpSpPr/>
            <p:nvPr/>
          </p:nvGrpSpPr>
          <p:grpSpPr>
            <a:xfrm>
              <a:off x="1835696" y="4797152"/>
              <a:ext cx="2946751" cy="1008112"/>
              <a:chOff x="2555776" y="4005064"/>
              <a:chExt cx="2946751" cy="1008112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2681535" y="4047455"/>
                <a:ext cx="1311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-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67" name="Double Bracket 66"/>
              <p:cNvSpPr/>
              <p:nvPr/>
            </p:nvSpPr>
            <p:spPr>
              <a:xfrm>
                <a:off x="2555776" y="4005064"/>
                <a:ext cx="2946751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979712" y="5271591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42287" y="5343599"/>
              <a:ext cx="138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41673" y="486916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2228998" y="5662989"/>
            <a:ext cx="44015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Anti-Clockwise Matrix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0" grpId="0"/>
      <p:bldP spid="6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39" name="Rectangle 38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Rectangle 39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Rectangle 40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Rectangle 41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Rectangle 42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 43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Rectangle 44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Rectangle 45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Rectangle 50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Rectangle 51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395536" y="2276872"/>
            <a:ext cx="8208912" cy="3888432"/>
          </a:xfrm>
          <a:prstGeom prst="wedgeRectCallout">
            <a:avLst>
              <a:gd name="adj1" fmla="val -2227"/>
              <a:gd name="adj2" fmla="val -47449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73"/>
          <p:cNvGrpSpPr/>
          <p:nvPr/>
        </p:nvGrpSpPr>
        <p:grpSpPr>
          <a:xfrm>
            <a:off x="683568" y="2636912"/>
            <a:ext cx="3888432" cy="936104"/>
            <a:chOff x="467544" y="2492896"/>
            <a:chExt cx="3888432" cy="936104"/>
          </a:xfrm>
        </p:grpSpPr>
        <p:sp>
          <p:nvSpPr>
            <p:cNvPr id="48" name="TextBox 47"/>
            <p:cNvSpPr txBox="1"/>
            <p:nvPr/>
          </p:nvSpPr>
          <p:spPr>
            <a:xfrm>
              <a:off x="467544" y="270892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  <a:cs typeface="Adobe Hebrew" pitchFamily="18" charset="-79"/>
                </a:rPr>
                <a:t>R</a:t>
              </a:r>
              <a:endParaRPr lang="en-SG" sz="2400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9592" y="2528626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  <a:endParaRPr lang="en-SG" sz="4000" dirty="0"/>
            </a:p>
          </p:txBody>
        </p:sp>
        <p:grpSp>
          <p:nvGrpSpPr>
            <p:cNvPr id="14" name="Group 70"/>
            <p:cNvGrpSpPr/>
            <p:nvPr/>
          </p:nvGrpSpPr>
          <p:grpSpPr>
            <a:xfrm>
              <a:off x="1337217" y="2492896"/>
              <a:ext cx="3018759" cy="936104"/>
              <a:chOff x="1835696" y="4797152"/>
              <a:chExt cx="3018759" cy="936104"/>
            </a:xfrm>
          </p:grpSpPr>
          <p:grpSp>
            <p:nvGrpSpPr>
              <p:cNvPr id="15" name="Group 63"/>
              <p:cNvGrpSpPr/>
              <p:nvPr/>
            </p:nvGrpSpPr>
            <p:grpSpPr>
              <a:xfrm>
                <a:off x="1835696" y="4797152"/>
                <a:ext cx="3018759" cy="936104"/>
                <a:chOff x="2555776" y="4005064"/>
                <a:chExt cx="3018759" cy="93610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2681535" y="4047455"/>
                  <a:ext cx="13561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>
                      <a:latin typeface="+mj-lt"/>
                      <a:cs typeface="Adobe Hebrew" pitchFamily="18" charset="-79"/>
                    </a:rPr>
                    <a:t>cos</a:t>
                  </a:r>
                  <a:r>
                    <a:rPr lang="en-US" i="1" dirty="0">
                      <a:latin typeface="+mj-lt"/>
                      <a:cs typeface="Adobe Hebrew" pitchFamily="18" charset="-79"/>
                    </a:rPr>
                    <a:t>( 2A +</a:t>
                  </a:r>
                  <a:r>
                    <a:rPr lang="az-Cyrl-AZ" i="1" dirty="0">
                      <a:latin typeface="+mj-lt"/>
                      <a:cs typeface="Adobe Hebrew" pitchFamily="18" charset="-79"/>
                    </a:rPr>
                    <a:t> Ө</a:t>
                  </a:r>
                  <a:r>
                    <a:rPr lang="en-US" i="1" dirty="0">
                      <a:latin typeface="+mj-lt"/>
                      <a:cs typeface="Adobe Hebrew" pitchFamily="18" charset="-79"/>
                    </a:rPr>
                    <a:t>) </a:t>
                  </a:r>
                  <a:endParaRPr lang="en-SG" i="1" dirty="0">
                    <a:latin typeface="+mj-lt"/>
                    <a:cs typeface="Adobe Hebrew" pitchFamily="18" charset="-79"/>
                  </a:endParaRPr>
                </a:p>
              </p:txBody>
            </p:sp>
            <p:sp>
              <p:nvSpPr>
                <p:cNvPr id="67" name="Double Bracket 66"/>
                <p:cNvSpPr/>
                <p:nvPr/>
              </p:nvSpPr>
              <p:spPr>
                <a:xfrm>
                  <a:off x="2555776" y="4005064"/>
                  <a:ext cx="3018759" cy="936104"/>
                </a:xfrm>
                <a:prstGeom prst="bracketPair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SG" sz="1400">
                    <a:latin typeface="+mj-lt"/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1979712" y="5271591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342287" y="5271591"/>
                <a:ext cx="1426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-</a:t>
                </a:r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41673" y="4797152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</p:grpSp>
      </p:grpSp>
      <p:grpSp>
        <p:nvGrpSpPr>
          <p:cNvPr id="16" name="Group 70"/>
          <p:cNvGrpSpPr/>
          <p:nvPr/>
        </p:nvGrpSpPr>
        <p:grpSpPr>
          <a:xfrm>
            <a:off x="5134427" y="2636912"/>
            <a:ext cx="3037973" cy="936104"/>
            <a:chOff x="1835696" y="4725144"/>
            <a:chExt cx="3037973" cy="936104"/>
          </a:xfrm>
        </p:grpSpPr>
        <p:grpSp>
          <p:nvGrpSpPr>
            <p:cNvPr id="17" name="Group 63"/>
            <p:cNvGrpSpPr/>
            <p:nvPr/>
          </p:nvGrpSpPr>
          <p:grpSpPr>
            <a:xfrm>
              <a:off x="1835696" y="4725144"/>
              <a:ext cx="3024336" cy="936104"/>
              <a:chOff x="2555776" y="3933056"/>
              <a:chExt cx="3024336" cy="93610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2680402" y="3966155"/>
                <a:ext cx="1311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-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73" name="Double Bracket 72"/>
              <p:cNvSpPr/>
              <p:nvPr/>
            </p:nvSpPr>
            <p:spPr>
              <a:xfrm>
                <a:off x="2555776" y="3933056"/>
                <a:ext cx="3024336" cy="936104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051720" y="5219908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91880" y="5219908"/>
              <a:ext cx="138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18125" y="478786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644008" y="292494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  <a:endParaRPr lang="en-SG" dirty="0"/>
          </a:p>
        </p:txBody>
      </p:sp>
      <p:sp>
        <p:nvSpPr>
          <p:cNvPr id="78" name="TextBox 77"/>
          <p:cNvSpPr txBox="1"/>
          <p:nvPr/>
        </p:nvSpPr>
        <p:spPr>
          <a:xfrm>
            <a:off x="467544" y="4410978"/>
            <a:ext cx="5544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know A is related to the points angle</a:t>
            </a:r>
            <a:endParaRPr lang="en-US" i="1" dirty="0">
              <a:cs typeface="Adobe Hebrew" pitchFamily="18" charset="-79"/>
            </a:endParaRPr>
          </a:p>
          <a:p>
            <a:r>
              <a:rPr lang="en-US" i="1" dirty="0">
                <a:cs typeface="Adobe Hebrew" pitchFamily="18" charset="-79"/>
              </a:rPr>
              <a:t>Hence, A = 45ᵒ, 90ᵒ, 135ᵒ, 180ᵒ, 225ᵒ, 270ᵒ,315ᵒ and 360ᵒ</a:t>
            </a:r>
          </a:p>
          <a:p>
            <a:r>
              <a:rPr lang="en-US" i="1" dirty="0">
                <a:cs typeface="Adobe Hebrew" pitchFamily="18" charset="-79"/>
              </a:rPr>
              <a:t>And u find the angle closest to the current angle.</a:t>
            </a:r>
          </a:p>
          <a:p>
            <a:endParaRPr lang="en-US" i="1" dirty="0">
              <a:cs typeface="Adobe Hebrew" pitchFamily="18" charset="-79"/>
            </a:endParaRPr>
          </a:p>
          <a:p>
            <a:endParaRPr lang="en-US" i="1" dirty="0">
              <a:cs typeface="Adobe Hebrew" pitchFamily="18" charset="-79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99" name="Picture 2" descr="C:\Users\Ryan Seah\Desktop\ma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4231424"/>
            <a:ext cx="1224136" cy="1645848"/>
          </a:xfrm>
          <a:prstGeom prst="rect">
            <a:avLst/>
          </a:prstGeom>
          <a:noFill/>
        </p:spPr>
      </p:pic>
      <p:grpSp>
        <p:nvGrpSpPr>
          <p:cNvPr id="18" name="Group 99"/>
          <p:cNvGrpSpPr/>
          <p:nvPr/>
        </p:nvGrpSpPr>
        <p:grpSpPr>
          <a:xfrm>
            <a:off x="5868144" y="3573016"/>
            <a:ext cx="2448272" cy="2160240"/>
            <a:chOff x="5868144" y="3717032"/>
            <a:chExt cx="2448272" cy="2160240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5868144" y="4869160"/>
              <a:ext cx="2448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092280" y="3717032"/>
              <a:ext cx="0" cy="21602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300000" y="4032000"/>
              <a:ext cx="1584176" cy="1656184"/>
            </a:xfrm>
            <a:prstGeom prst="line">
              <a:avLst/>
            </a:prstGeom>
            <a:ln w="381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300000" y="4032000"/>
              <a:ext cx="1728384" cy="1701256"/>
            </a:xfrm>
            <a:prstGeom prst="line">
              <a:avLst/>
            </a:prstGeom>
            <a:ln w="381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39" name="Rectangle 38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Rectangle 39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Rectangle 40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Rectangle 41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Rectangle 42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 43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Rectangle 44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Rectangle 45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Rectangle 50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Rectangle 51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395536" y="2276872"/>
            <a:ext cx="8208912" cy="3888432"/>
          </a:xfrm>
          <a:prstGeom prst="wedgeRectCallout">
            <a:avLst>
              <a:gd name="adj1" fmla="val 267"/>
              <a:gd name="adj2" fmla="val -44992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73"/>
          <p:cNvGrpSpPr/>
          <p:nvPr/>
        </p:nvGrpSpPr>
        <p:grpSpPr>
          <a:xfrm>
            <a:off x="827584" y="2636912"/>
            <a:ext cx="3888432" cy="936104"/>
            <a:chOff x="467544" y="2492896"/>
            <a:chExt cx="3888432" cy="936104"/>
          </a:xfrm>
        </p:grpSpPr>
        <p:sp>
          <p:nvSpPr>
            <p:cNvPr id="48" name="TextBox 47"/>
            <p:cNvSpPr txBox="1"/>
            <p:nvPr/>
          </p:nvSpPr>
          <p:spPr>
            <a:xfrm>
              <a:off x="467544" y="270892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  <a:cs typeface="Adobe Hebrew" pitchFamily="18" charset="-79"/>
                </a:rPr>
                <a:t>R</a:t>
              </a:r>
              <a:endParaRPr lang="en-SG" sz="2400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9592" y="2528626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  <a:endParaRPr lang="en-SG" sz="4000" dirty="0"/>
            </a:p>
          </p:txBody>
        </p:sp>
        <p:grpSp>
          <p:nvGrpSpPr>
            <p:cNvPr id="14" name="Group 70"/>
            <p:cNvGrpSpPr/>
            <p:nvPr/>
          </p:nvGrpSpPr>
          <p:grpSpPr>
            <a:xfrm>
              <a:off x="1337217" y="2492896"/>
              <a:ext cx="3018759" cy="936104"/>
              <a:chOff x="1835696" y="4797152"/>
              <a:chExt cx="3018759" cy="936104"/>
            </a:xfrm>
          </p:grpSpPr>
          <p:grpSp>
            <p:nvGrpSpPr>
              <p:cNvPr id="15" name="Group 63"/>
              <p:cNvGrpSpPr/>
              <p:nvPr/>
            </p:nvGrpSpPr>
            <p:grpSpPr>
              <a:xfrm>
                <a:off x="1835696" y="4797152"/>
                <a:ext cx="3018759" cy="936104"/>
                <a:chOff x="2555776" y="4005064"/>
                <a:chExt cx="3018759" cy="936104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2681535" y="4047455"/>
                  <a:ext cx="13561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>
                      <a:latin typeface="+mj-lt"/>
                      <a:cs typeface="Adobe Hebrew" pitchFamily="18" charset="-79"/>
                    </a:rPr>
                    <a:t>cos</a:t>
                  </a:r>
                  <a:r>
                    <a:rPr lang="en-US" i="1" dirty="0">
                      <a:latin typeface="+mj-lt"/>
                      <a:cs typeface="Adobe Hebrew" pitchFamily="18" charset="-79"/>
                    </a:rPr>
                    <a:t>( 2A +</a:t>
                  </a:r>
                  <a:r>
                    <a:rPr lang="az-Cyrl-AZ" i="1" dirty="0">
                      <a:latin typeface="+mj-lt"/>
                      <a:cs typeface="Adobe Hebrew" pitchFamily="18" charset="-79"/>
                    </a:rPr>
                    <a:t> Ө</a:t>
                  </a:r>
                  <a:r>
                    <a:rPr lang="en-US" i="1" dirty="0">
                      <a:latin typeface="+mj-lt"/>
                      <a:cs typeface="Adobe Hebrew" pitchFamily="18" charset="-79"/>
                    </a:rPr>
                    <a:t>) </a:t>
                  </a:r>
                  <a:endParaRPr lang="en-SG" i="1" dirty="0">
                    <a:latin typeface="+mj-lt"/>
                    <a:cs typeface="Adobe Hebrew" pitchFamily="18" charset="-79"/>
                  </a:endParaRPr>
                </a:p>
              </p:txBody>
            </p:sp>
            <p:sp>
              <p:nvSpPr>
                <p:cNvPr id="67" name="Double Bracket 66"/>
                <p:cNvSpPr/>
                <p:nvPr/>
              </p:nvSpPr>
              <p:spPr>
                <a:xfrm>
                  <a:off x="2555776" y="4005064"/>
                  <a:ext cx="3018759" cy="936104"/>
                </a:xfrm>
                <a:prstGeom prst="bracketPair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SG" sz="1400">
                    <a:latin typeface="+mj-lt"/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1979712" y="5271591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342287" y="5271591"/>
                <a:ext cx="1426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-</a:t>
                </a:r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41673" y="4797152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  <a:cs typeface="Adobe Hebrew" pitchFamily="18" charset="-79"/>
                  </a:rPr>
                  <a:t>sin( 2A +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</p:grpSp>
      </p:grpSp>
      <p:grpSp>
        <p:nvGrpSpPr>
          <p:cNvPr id="16" name="Group 70"/>
          <p:cNvGrpSpPr/>
          <p:nvPr/>
        </p:nvGrpSpPr>
        <p:grpSpPr>
          <a:xfrm>
            <a:off x="5278443" y="2636912"/>
            <a:ext cx="3037973" cy="936104"/>
            <a:chOff x="1835696" y="4725144"/>
            <a:chExt cx="3037973" cy="936104"/>
          </a:xfrm>
        </p:grpSpPr>
        <p:grpSp>
          <p:nvGrpSpPr>
            <p:cNvPr id="17" name="Group 63"/>
            <p:cNvGrpSpPr/>
            <p:nvPr/>
          </p:nvGrpSpPr>
          <p:grpSpPr>
            <a:xfrm>
              <a:off x="1835696" y="4725144"/>
              <a:ext cx="3024336" cy="936104"/>
              <a:chOff x="2555776" y="3933056"/>
              <a:chExt cx="3024336" cy="93610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2680402" y="3966155"/>
                <a:ext cx="1311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latin typeface="+mj-lt"/>
                    <a:cs typeface="Adobe Hebrew" pitchFamily="18" charset="-79"/>
                  </a:rPr>
                  <a:t>cos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( 2A -</a:t>
                </a:r>
                <a:r>
                  <a:rPr lang="az-Cyrl-AZ" i="1" dirty="0">
                    <a:latin typeface="+mj-lt"/>
                    <a:cs typeface="Adobe Hebrew" pitchFamily="18" charset="-79"/>
                  </a:rPr>
                  <a:t> Ө</a:t>
                </a:r>
                <a:r>
                  <a:rPr lang="en-US" i="1" dirty="0">
                    <a:latin typeface="+mj-lt"/>
                    <a:cs typeface="Adobe Hebrew" pitchFamily="18" charset="-79"/>
                  </a:rPr>
                  <a:t>) </a:t>
                </a:r>
                <a:endParaRPr lang="en-SG" i="1" dirty="0">
                  <a:latin typeface="+mj-lt"/>
                  <a:cs typeface="Adobe Hebrew" pitchFamily="18" charset="-79"/>
                </a:endParaRPr>
              </a:p>
            </p:txBody>
          </p:sp>
          <p:sp>
            <p:nvSpPr>
              <p:cNvPr id="73" name="Double Bracket 72"/>
              <p:cNvSpPr/>
              <p:nvPr/>
            </p:nvSpPr>
            <p:spPr>
              <a:xfrm>
                <a:off x="2555776" y="3933056"/>
                <a:ext cx="3024336" cy="936104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100">
                  <a:latin typeface="+mj-lt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051720" y="5219908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91880" y="5219908"/>
              <a:ext cx="138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-</a:t>
              </a:r>
              <a:r>
                <a:rPr lang="en-US" i="1" dirty="0" err="1">
                  <a:latin typeface="+mj-lt"/>
                  <a:cs typeface="Adobe Hebrew" pitchFamily="18" charset="-79"/>
                </a:rPr>
                <a:t>cos</a:t>
              </a:r>
              <a:r>
                <a:rPr lang="en-US" i="1" dirty="0">
                  <a:latin typeface="+mj-lt"/>
                  <a:cs typeface="Adobe Hebrew" pitchFamily="18" charset="-79"/>
                </a:rPr>
                <a:t>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18125" y="4787860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  <a:cs typeface="Adobe Hebrew" pitchFamily="18" charset="-79"/>
                </a:rPr>
                <a:t>sin( 2A -</a:t>
              </a:r>
              <a:r>
                <a:rPr lang="az-Cyrl-AZ" i="1" dirty="0">
                  <a:latin typeface="+mj-lt"/>
                  <a:cs typeface="Adobe Hebrew" pitchFamily="18" charset="-79"/>
                </a:rPr>
                <a:t> Ө</a:t>
              </a:r>
              <a:r>
                <a:rPr lang="en-US" i="1" dirty="0">
                  <a:latin typeface="+mj-lt"/>
                  <a:cs typeface="Adobe Hebrew" pitchFamily="18" charset="-79"/>
                </a:rPr>
                <a:t>) </a:t>
              </a:r>
              <a:endParaRPr lang="en-SG" i="1" dirty="0">
                <a:latin typeface="+mj-lt"/>
                <a:cs typeface="Adobe Hebrew" pitchFamily="18" charset="-79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788024" y="292494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  <a:endParaRPr lang="en-SG" dirty="0"/>
          </a:p>
        </p:txBody>
      </p:sp>
      <p:sp>
        <p:nvSpPr>
          <p:cNvPr id="78" name="TextBox 77"/>
          <p:cNvSpPr txBox="1"/>
          <p:nvPr/>
        </p:nvSpPr>
        <p:spPr>
          <a:xfrm>
            <a:off x="467544" y="4077072"/>
            <a:ext cx="5544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speed up the processing, I’ve used the comparison of values to determine whether to use the clockwise matrix or anti clockwise matrix:</a:t>
            </a:r>
          </a:p>
          <a:p>
            <a:r>
              <a:rPr lang="en-US" dirty="0"/>
              <a:t>2A – </a:t>
            </a:r>
            <a:r>
              <a:rPr lang="az-Cyrl-AZ" i="1" dirty="0">
                <a:cs typeface="Adobe Hebrew" pitchFamily="18" charset="-79"/>
              </a:rPr>
              <a:t>Ө</a:t>
            </a:r>
            <a:r>
              <a:rPr lang="en-US" i="1" dirty="0">
                <a:cs typeface="Adobe Hebrew" pitchFamily="18" charset="-79"/>
              </a:rPr>
              <a:t> &lt; 2A</a:t>
            </a:r>
          </a:p>
          <a:p>
            <a:r>
              <a:rPr lang="en-US" i="1" dirty="0">
                <a:cs typeface="Adobe Hebrew" pitchFamily="18" charset="-79"/>
              </a:rPr>
              <a:t>2A + </a:t>
            </a:r>
            <a:r>
              <a:rPr lang="az-Cyrl-AZ" i="1" dirty="0">
                <a:cs typeface="Adobe Hebrew" pitchFamily="18" charset="-79"/>
              </a:rPr>
              <a:t>Ө</a:t>
            </a:r>
            <a:r>
              <a:rPr lang="en-US" i="1" dirty="0">
                <a:cs typeface="Adobe Hebrew" pitchFamily="18" charset="-79"/>
              </a:rPr>
              <a:t> &gt; 2A</a:t>
            </a:r>
            <a:endParaRPr lang="en-US" dirty="0"/>
          </a:p>
          <a:p>
            <a:endParaRPr lang="en-US" i="1" dirty="0">
              <a:cs typeface="Adobe Hebrew" pitchFamily="18" charset="-79"/>
            </a:endParaRPr>
          </a:p>
          <a:p>
            <a:endParaRPr lang="en-US" i="1" dirty="0">
              <a:cs typeface="Adobe Hebrew" pitchFamily="18" charset="-79"/>
            </a:endParaRPr>
          </a:p>
          <a:p>
            <a:endParaRPr lang="en-US" i="1" dirty="0">
              <a:cs typeface="Adobe Hebrew" pitchFamily="18" charset="-79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99" name="Picture 2" descr="C:\Users\Ryan Seah\Desktop\ma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4231424"/>
            <a:ext cx="1224136" cy="1645848"/>
          </a:xfrm>
          <a:prstGeom prst="rect">
            <a:avLst/>
          </a:prstGeom>
          <a:noFill/>
        </p:spPr>
      </p:pic>
      <p:grpSp>
        <p:nvGrpSpPr>
          <p:cNvPr id="18" name="Group 99"/>
          <p:cNvGrpSpPr/>
          <p:nvPr/>
        </p:nvGrpSpPr>
        <p:grpSpPr>
          <a:xfrm>
            <a:off x="5868144" y="3573016"/>
            <a:ext cx="2448272" cy="2160240"/>
            <a:chOff x="5868144" y="3717032"/>
            <a:chExt cx="2448272" cy="2160240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5868144" y="4869160"/>
              <a:ext cx="2448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092280" y="3717032"/>
              <a:ext cx="0" cy="21602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300000" y="4032000"/>
              <a:ext cx="1584176" cy="1656184"/>
            </a:xfrm>
            <a:prstGeom prst="line">
              <a:avLst/>
            </a:prstGeom>
            <a:ln w="381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300000" y="4032000"/>
              <a:ext cx="1728384" cy="1701256"/>
            </a:xfrm>
            <a:prstGeom prst="line">
              <a:avLst/>
            </a:prstGeom>
            <a:ln w="381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20" name="Rectangle 19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ectangle 21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Rectangle 34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35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REFLECTION</a:t>
            </a:r>
            <a:endParaRPr lang="en-SG" dirty="0"/>
          </a:p>
        </p:txBody>
      </p:sp>
      <p:sp>
        <p:nvSpPr>
          <p:cNvPr id="13" name="Rectangular Callout 12"/>
          <p:cNvSpPr/>
          <p:nvPr/>
        </p:nvSpPr>
        <p:spPr>
          <a:xfrm>
            <a:off x="539552" y="2348880"/>
            <a:ext cx="8208912" cy="3744416"/>
          </a:xfrm>
          <a:prstGeom prst="wedgeRectCallout">
            <a:avLst>
              <a:gd name="adj1" fmla="val -65"/>
              <a:gd name="adj2" fmla="val -42913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/>
          <p:cNvSpPr/>
          <p:nvPr/>
        </p:nvSpPr>
        <p:spPr>
          <a:xfrm>
            <a:off x="1747258" y="5385410"/>
            <a:ext cx="56494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Heading  from reflection! 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5" name="Picture 24" descr="head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058" y="2636911"/>
            <a:ext cx="3483950" cy="25927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76056" y="2564904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3.40	</a:t>
            </a:r>
            <a:r>
              <a:rPr lang="en-US" sz="1400" b="1" dirty="0" err="1"/>
              <a:t>yy</a:t>
            </a:r>
            <a:r>
              <a:rPr lang="en-US" sz="1400" b="1" dirty="0"/>
              <a:t> = 13.60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3.40   </a:t>
            </a:r>
            <a:r>
              <a:rPr lang="en-US" sz="1400" b="1" dirty="0" err="1"/>
              <a:t>icpy</a:t>
            </a:r>
            <a:r>
              <a:rPr lang="en-US" sz="1400" b="1" dirty="0"/>
              <a:t> = 13.60</a:t>
            </a:r>
          </a:p>
          <a:p>
            <a:r>
              <a:rPr lang="en-US" sz="1400" b="1" dirty="0"/>
              <a:t>deg = 0.00   </a:t>
            </a:r>
            <a:r>
              <a:rPr lang="en-US" sz="1400" b="1" dirty="0" err="1"/>
              <a:t>icpdeg</a:t>
            </a:r>
            <a:r>
              <a:rPr lang="en-US" sz="1400" b="1" dirty="0"/>
              <a:t> = 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1.00  -0.00</a:t>
            </a:r>
          </a:p>
          <a:p>
            <a:r>
              <a:rPr lang="en-US" sz="1400" b="1" dirty="0"/>
              <a:t>0.00  1.00 </a:t>
            </a:r>
            <a:endParaRPr lang="en-SG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076056" y="3988221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3.40	 </a:t>
            </a:r>
            <a:r>
              <a:rPr lang="en-US" sz="1400" b="1" dirty="0" err="1"/>
              <a:t>yy</a:t>
            </a:r>
            <a:r>
              <a:rPr lang="en-US" sz="1400" b="1" dirty="0"/>
              <a:t> = 13.60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12.57  </a:t>
            </a:r>
            <a:r>
              <a:rPr lang="en-US" sz="1400" b="1" dirty="0" err="1"/>
              <a:t>icpy</a:t>
            </a:r>
            <a:r>
              <a:rPr lang="en-US" sz="1400" b="1" dirty="0"/>
              <a:t> = 4.37</a:t>
            </a:r>
          </a:p>
          <a:p>
            <a:r>
              <a:rPr lang="en-US" sz="1400" b="1" dirty="0"/>
              <a:t>deg = 0.00     </a:t>
            </a:r>
            <a:r>
              <a:rPr lang="en-US" sz="1400" b="1" dirty="0" err="1"/>
              <a:t>icpdeg</a:t>
            </a:r>
            <a:r>
              <a:rPr lang="en-US" sz="1400" b="1" dirty="0"/>
              <a:t> = 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0.00  1.00</a:t>
            </a:r>
          </a:p>
          <a:p>
            <a:r>
              <a:rPr lang="en-US" sz="1400" b="1" dirty="0"/>
              <a:t>1.00  -0.00 </a:t>
            </a:r>
            <a:endParaRPr lang="en-SG" sz="1400" b="1" dirty="0"/>
          </a:p>
        </p:txBody>
      </p:sp>
      <p:sp>
        <p:nvSpPr>
          <p:cNvPr id="28" name="Rectangle 27"/>
          <p:cNvSpPr/>
          <p:nvPr/>
        </p:nvSpPr>
        <p:spPr>
          <a:xfrm>
            <a:off x="5076056" y="2996952"/>
            <a:ext cx="1944216" cy="297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5076056" y="4428128"/>
            <a:ext cx="2088232" cy="297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  <p:bldP spid="27" grpId="0"/>
      <p:bldP spid="28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77" name="Rectangle 76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Rectangle 77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Rectangle 78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Rectangle 79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Rectangle 80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Rectangle 81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3" name="Rectangle 82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Rectangle 83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Rectangle 84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6" name="Rectangle 85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7" name="Rectangle 86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REFLECTION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39552" y="2348880"/>
            <a:ext cx="8208912" cy="3672408"/>
          </a:xfrm>
          <a:prstGeom prst="wedgeRectCallout">
            <a:avLst>
              <a:gd name="adj1" fmla="val 1764"/>
              <a:gd name="adj2" fmla="val -46272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52" name="Group 51"/>
          <p:cNvGrpSpPr/>
          <p:nvPr/>
        </p:nvGrpSpPr>
        <p:grpSpPr>
          <a:xfrm>
            <a:off x="1763688" y="3429000"/>
            <a:ext cx="5544616" cy="1008112"/>
            <a:chOff x="1763688" y="3068960"/>
            <a:chExt cx="5544616" cy="1008112"/>
          </a:xfrm>
        </p:grpSpPr>
        <p:grpSp>
          <p:nvGrpSpPr>
            <p:cNvPr id="33" name="Group 32"/>
            <p:cNvGrpSpPr/>
            <p:nvPr/>
          </p:nvGrpSpPr>
          <p:grpSpPr>
            <a:xfrm>
              <a:off x="1763688" y="3068960"/>
              <a:ext cx="720080" cy="1008112"/>
              <a:chOff x="3131840" y="2996952"/>
              <a:chExt cx="720080" cy="122413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131840" y="3060249"/>
                <a:ext cx="662361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P(x)</a:t>
                </a:r>
                <a:endParaRPr lang="en-SG" sz="2400" i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159537" y="3492297"/>
                <a:ext cx="667170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P(y)</a:t>
                </a:r>
                <a:endParaRPr lang="en-SG" sz="2400" i="1" dirty="0"/>
              </a:p>
            </p:txBody>
          </p:sp>
          <p:sp>
            <p:nvSpPr>
              <p:cNvPr id="32" name="Double Bracket 31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131840" y="3068960"/>
              <a:ext cx="2062175" cy="1008112"/>
              <a:chOff x="4814081" y="3068960"/>
              <a:chExt cx="2062175" cy="100811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860033" y="3121087"/>
                <a:ext cx="860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cos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916301" y="3121087"/>
                <a:ext cx="926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-sin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884892" y="3476891"/>
                <a:ext cx="8210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sin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00790" y="3476891"/>
                <a:ext cx="9291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 cos </a:t>
                </a:r>
                <a:r>
                  <a:rPr lang="az-Cyrl-AZ" sz="2400" i="1" dirty="0">
                    <a:cs typeface="Adobe Hebrew" pitchFamily="18" charset="-79"/>
                  </a:rPr>
                  <a:t>Ө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39" name="Double Bracket 38"/>
              <p:cNvSpPr/>
              <p:nvPr/>
            </p:nvSpPr>
            <p:spPr>
              <a:xfrm>
                <a:off x="4814081" y="3068960"/>
                <a:ext cx="2062175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555776" y="3140968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292080" y="3068960"/>
              <a:ext cx="720080" cy="1008112"/>
              <a:chOff x="3131840" y="2996952"/>
              <a:chExt cx="720080" cy="122413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347864" y="3060249"/>
                <a:ext cx="396262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x</a:t>
                </a:r>
                <a:r>
                  <a:rPr lang="en-US" sz="1200" i="1" dirty="0"/>
                  <a:t>1</a:t>
                </a:r>
                <a:endParaRPr lang="en-SG" sz="2400" i="1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347864" y="3492297"/>
                <a:ext cx="401072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y</a:t>
                </a:r>
                <a:r>
                  <a:rPr lang="en-US" sz="1200" i="1" dirty="0"/>
                  <a:t>1</a:t>
                </a:r>
                <a:endParaRPr lang="en-SG" sz="2400" i="1" dirty="0"/>
              </a:p>
            </p:txBody>
          </p:sp>
          <p:sp>
            <p:nvSpPr>
              <p:cNvPr id="46" name="Double Bracket 45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588224" y="3068960"/>
              <a:ext cx="720080" cy="1008112"/>
              <a:chOff x="3131840" y="2996952"/>
              <a:chExt cx="720080" cy="1224136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131840" y="3060249"/>
                <a:ext cx="654346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T(x)</a:t>
                </a:r>
                <a:endParaRPr lang="en-SG" sz="2400" i="1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159537" y="3492297"/>
                <a:ext cx="659155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T(y)</a:t>
                </a:r>
                <a:endParaRPr lang="en-SG" sz="2400" i="1" dirty="0"/>
              </a:p>
            </p:txBody>
          </p:sp>
          <p:sp>
            <p:nvSpPr>
              <p:cNvPr id="50" name="Double Bracket 49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6075667" y="3140968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+</a:t>
              </a:r>
              <a:endParaRPr lang="en-SG" sz="48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763688" y="4725144"/>
            <a:ext cx="5595385" cy="1008112"/>
            <a:chOff x="1763688" y="3068960"/>
            <a:chExt cx="5595385" cy="1008112"/>
          </a:xfrm>
        </p:grpSpPr>
        <p:grpSp>
          <p:nvGrpSpPr>
            <p:cNvPr id="54" name="Group 32"/>
            <p:cNvGrpSpPr/>
            <p:nvPr/>
          </p:nvGrpSpPr>
          <p:grpSpPr>
            <a:xfrm>
              <a:off x="1763688" y="3068960"/>
              <a:ext cx="720080" cy="1008112"/>
              <a:chOff x="3131840" y="2996952"/>
              <a:chExt cx="720080" cy="122413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131840" y="3060249"/>
                <a:ext cx="662361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P(x)</a:t>
                </a:r>
                <a:endParaRPr lang="en-SG" sz="2400" i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159537" y="3492297"/>
                <a:ext cx="667170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P(y)</a:t>
                </a:r>
                <a:endParaRPr lang="en-SG" sz="2400" i="1" dirty="0"/>
              </a:p>
            </p:txBody>
          </p:sp>
          <p:sp>
            <p:nvSpPr>
              <p:cNvPr id="73" name="Double Bracket 72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grpSp>
          <p:nvGrpSpPr>
            <p:cNvPr id="55" name="Group 41"/>
            <p:cNvGrpSpPr/>
            <p:nvPr/>
          </p:nvGrpSpPr>
          <p:grpSpPr>
            <a:xfrm>
              <a:off x="3131840" y="3068960"/>
              <a:ext cx="2062175" cy="1008112"/>
              <a:chOff x="4814081" y="3068960"/>
              <a:chExt cx="2062175" cy="100811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154820" y="3121087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a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11088" y="3121087"/>
                <a:ext cx="343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b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179679" y="347689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c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195577" y="3476891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cs typeface="Adobe Hebrew" pitchFamily="18" charset="-79"/>
                  </a:rPr>
                  <a:t> d</a:t>
                </a:r>
                <a:endParaRPr lang="en-SG" sz="2400" i="1" dirty="0">
                  <a:cs typeface="Adobe Hebrew" pitchFamily="18" charset="-79"/>
                </a:endParaRPr>
              </a:p>
            </p:txBody>
          </p:sp>
          <p:sp>
            <p:nvSpPr>
              <p:cNvPr id="70" name="Double Bracket 69"/>
              <p:cNvSpPr/>
              <p:nvPr/>
            </p:nvSpPr>
            <p:spPr>
              <a:xfrm>
                <a:off x="4814081" y="3068960"/>
                <a:ext cx="2062175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555776" y="3140968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grpSp>
          <p:nvGrpSpPr>
            <p:cNvPr id="57" name="Group 42"/>
            <p:cNvGrpSpPr/>
            <p:nvPr/>
          </p:nvGrpSpPr>
          <p:grpSpPr>
            <a:xfrm>
              <a:off x="5292080" y="3068960"/>
              <a:ext cx="720080" cy="1008112"/>
              <a:chOff x="3131840" y="2996952"/>
              <a:chExt cx="720080" cy="122413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347864" y="3060249"/>
                <a:ext cx="396262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x</a:t>
                </a:r>
                <a:r>
                  <a:rPr lang="en-US" sz="1200" i="1" dirty="0"/>
                  <a:t>1</a:t>
                </a:r>
                <a:endParaRPr lang="en-SG" sz="2400" i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347864" y="3492297"/>
                <a:ext cx="401072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y</a:t>
                </a:r>
                <a:r>
                  <a:rPr lang="en-US" sz="1200" i="1" dirty="0"/>
                  <a:t>1</a:t>
                </a:r>
                <a:endParaRPr lang="en-SG" sz="2400" i="1" dirty="0"/>
              </a:p>
            </p:txBody>
          </p:sp>
          <p:sp>
            <p:nvSpPr>
              <p:cNvPr id="65" name="Double Bracket 64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grpSp>
          <p:nvGrpSpPr>
            <p:cNvPr id="58" name="Group 46"/>
            <p:cNvGrpSpPr/>
            <p:nvPr/>
          </p:nvGrpSpPr>
          <p:grpSpPr>
            <a:xfrm>
              <a:off x="6588224" y="3068960"/>
              <a:ext cx="770849" cy="1008112"/>
              <a:chOff x="3131840" y="2996952"/>
              <a:chExt cx="770849" cy="12241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131840" y="3060249"/>
                <a:ext cx="738344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T’(x)</a:t>
                </a:r>
                <a:endParaRPr lang="en-SG" sz="2400" i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59537" y="3492297"/>
                <a:ext cx="743152" cy="56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T’(y)</a:t>
                </a:r>
                <a:endParaRPr lang="en-SG" sz="2400" i="1" dirty="0"/>
              </a:p>
            </p:txBody>
          </p:sp>
          <p:sp>
            <p:nvSpPr>
              <p:cNvPr id="62" name="Double Bracket 61"/>
              <p:cNvSpPr/>
              <p:nvPr/>
            </p:nvSpPr>
            <p:spPr>
              <a:xfrm>
                <a:off x="3131840" y="2996952"/>
                <a:ext cx="720080" cy="1224136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075667" y="3140968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+</a:t>
              </a:r>
              <a:endParaRPr lang="en-SG" sz="4800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675484" y="2492896"/>
            <a:ext cx="595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Matched points  =  reflection  </a:t>
            </a:r>
            <a:r>
              <a:rPr lang="en-US" b="1" dirty="0"/>
              <a:t>x</a:t>
            </a:r>
            <a:r>
              <a:rPr lang="en-US" dirty="0"/>
              <a:t>  scanned points  </a:t>
            </a:r>
            <a:r>
              <a:rPr lang="en-US" b="1" dirty="0"/>
              <a:t>+</a:t>
            </a:r>
            <a:r>
              <a:rPr lang="en-US" dirty="0"/>
              <a:t>  translation</a:t>
            </a:r>
            <a:endParaRPr lang="en-SG" dirty="0"/>
          </a:p>
        </p:txBody>
      </p:sp>
      <p:sp>
        <p:nvSpPr>
          <p:cNvPr id="75" name="TextBox 74"/>
          <p:cNvSpPr txBox="1"/>
          <p:nvPr/>
        </p:nvSpPr>
        <p:spPr>
          <a:xfrm>
            <a:off x="2411952" y="2843644"/>
            <a:ext cx="405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Since,  </a:t>
            </a:r>
            <a:r>
              <a:rPr lang="en-US" dirty="0"/>
              <a:t>Matched points  =  scanned points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26" name="Rectangle 25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Rectangle 34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35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539552" y="2348880"/>
            <a:ext cx="8208912" cy="3672408"/>
          </a:xfrm>
          <a:prstGeom prst="wedgeRectCallout">
            <a:avLst>
              <a:gd name="adj1" fmla="val -730"/>
              <a:gd name="adj2" fmla="val -48502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24" name="Group 23"/>
          <p:cNvGrpSpPr/>
          <p:nvPr/>
        </p:nvGrpSpPr>
        <p:grpSpPr>
          <a:xfrm>
            <a:off x="1907704" y="3501008"/>
            <a:ext cx="5184576" cy="1008112"/>
            <a:chOff x="1547664" y="3429000"/>
            <a:chExt cx="5184576" cy="1008112"/>
          </a:xfrm>
        </p:grpSpPr>
        <p:grpSp>
          <p:nvGrpSpPr>
            <p:cNvPr id="16" name="Group 15"/>
            <p:cNvGrpSpPr/>
            <p:nvPr/>
          </p:nvGrpSpPr>
          <p:grpSpPr>
            <a:xfrm>
              <a:off x="1547664" y="3429000"/>
              <a:ext cx="720080" cy="1008112"/>
              <a:chOff x="6588224" y="3068960"/>
              <a:chExt cx="720080" cy="100811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588224" y="3121087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T(x)</a:t>
                </a:r>
                <a:endParaRPr lang="en-SG" sz="2400" i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15921" y="3476891"/>
                <a:ext cx="6591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T(y)</a:t>
                </a:r>
                <a:endParaRPr lang="en-SG" sz="2400" i="1" dirty="0"/>
              </a:p>
            </p:txBody>
          </p:sp>
          <p:sp>
            <p:nvSpPr>
              <p:cNvPr id="15" name="Double Bracket 14"/>
              <p:cNvSpPr/>
              <p:nvPr/>
            </p:nvSpPr>
            <p:spPr>
              <a:xfrm>
                <a:off x="6588224" y="3068960"/>
                <a:ext cx="720080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339752" y="3429000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  <a:endParaRPr lang="en-SG" sz="48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71800" y="3429000"/>
              <a:ext cx="3960440" cy="1008112"/>
              <a:chOff x="2771800" y="3429000"/>
              <a:chExt cx="3960440" cy="1008112"/>
            </a:xfrm>
          </p:grpSpPr>
          <p:sp>
            <p:nvSpPr>
              <p:cNvPr id="18" name="Double Bracket 17"/>
              <p:cNvSpPr/>
              <p:nvPr/>
            </p:nvSpPr>
            <p:spPr>
              <a:xfrm>
                <a:off x="2771800" y="3429000"/>
                <a:ext cx="3960440" cy="1008112"/>
              </a:xfrm>
              <a:prstGeom prst="bracketPair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4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38032" y="3528008"/>
                <a:ext cx="3894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sz="1200" dirty="0"/>
                  <a:t>1</a:t>
                </a:r>
                <a:r>
                  <a:rPr lang="en-US" dirty="0"/>
                  <a:t> ( a – </a:t>
                </a:r>
                <a:r>
                  <a:rPr lang="en-US" i="1" dirty="0">
                    <a:cs typeface="Adobe Hebrew" pitchFamily="18" charset="-79"/>
                  </a:rPr>
                  <a:t>cos</a:t>
                </a:r>
                <a:r>
                  <a:rPr lang="en-US" dirty="0"/>
                  <a:t> </a:t>
                </a:r>
                <a:r>
                  <a:rPr lang="az-Cyrl-AZ" i="1" dirty="0">
                    <a:cs typeface="Adobe Hebrew" pitchFamily="18" charset="-79"/>
                  </a:rPr>
                  <a:t>Ө</a:t>
                </a:r>
                <a:r>
                  <a:rPr lang="en-US" dirty="0">
                    <a:cs typeface="Adobe Hebrew" pitchFamily="18" charset="-79"/>
                  </a:rPr>
                  <a:t> ) + y</a:t>
                </a:r>
                <a:r>
                  <a:rPr lang="en-US" sz="1200" dirty="0">
                    <a:cs typeface="Adobe Hebrew" pitchFamily="18" charset="-79"/>
                  </a:rPr>
                  <a:t>1</a:t>
                </a:r>
                <a:r>
                  <a:rPr lang="en-US" dirty="0">
                    <a:cs typeface="Adobe Hebrew" pitchFamily="18" charset="-79"/>
                  </a:rPr>
                  <a:t> (  b + </a:t>
                </a:r>
                <a:r>
                  <a:rPr lang="en-US" i="1" dirty="0">
                    <a:cs typeface="Adobe Hebrew" pitchFamily="18" charset="-79"/>
                  </a:rPr>
                  <a:t>sin</a:t>
                </a:r>
                <a:r>
                  <a:rPr lang="en-US" dirty="0">
                    <a:cs typeface="Adobe Hebrew" pitchFamily="18" charset="-79"/>
                  </a:rPr>
                  <a:t> </a:t>
                </a:r>
                <a:r>
                  <a:rPr lang="az-Cyrl-AZ" i="1" dirty="0">
                    <a:cs typeface="Adobe Hebrew" pitchFamily="18" charset="-79"/>
                  </a:rPr>
                  <a:t>Ө</a:t>
                </a:r>
                <a:r>
                  <a:rPr lang="en-US" dirty="0">
                    <a:cs typeface="Adobe Hebrew" pitchFamily="18" charset="-79"/>
                  </a:rPr>
                  <a:t> ) + T’( x )</a:t>
                </a:r>
                <a:endParaRPr lang="en-SG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38032" y="3923764"/>
                <a:ext cx="388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sz="1100" dirty="0"/>
                  <a:t>1</a:t>
                </a:r>
                <a:r>
                  <a:rPr lang="en-US" dirty="0"/>
                  <a:t> ( c + </a:t>
                </a:r>
                <a:r>
                  <a:rPr lang="en-US" i="1" dirty="0">
                    <a:cs typeface="Adobe Hebrew" pitchFamily="18" charset="-79"/>
                  </a:rPr>
                  <a:t>sin</a:t>
                </a:r>
                <a:r>
                  <a:rPr lang="en-US" dirty="0"/>
                  <a:t> </a:t>
                </a:r>
                <a:r>
                  <a:rPr lang="az-Cyrl-AZ" i="1" dirty="0">
                    <a:cs typeface="Adobe Hebrew" pitchFamily="18" charset="-79"/>
                  </a:rPr>
                  <a:t>Ө</a:t>
                </a:r>
                <a:r>
                  <a:rPr lang="en-US" dirty="0">
                    <a:cs typeface="Adobe Hebrew" pitchFamily="18" charset="-79"/>
                  </a:rPr>
                  <a:t> )  + y</a:t>
                </a:r>
                <a:r>
                  <a:rPr lang="en-US" sz="1200" dirty="0">
                    <a:cs typeface="Adobe Hebrew" pitchFamily="18" charset="-79"/>
                  </a:rPr>
                  <a:t>1</a:t>
                </a:r>
                <a:r>
                  <a:rPr lang="en-US" dirty="0">
                    <a:cs typeface="Adobe Hebrew" pitchFamily="18" charset="-79"/>
                  </a:rPr>
                  <a:t> (  d - </a:t>
                </a:r>
                <a:r>
                  <a:rPr lang="en-US" i="1" dirty="0">
                    <a:cs typeface="Adobe Hebrew" pitchFamily="18" charset="-79"/>
                  </a:rPr>
                  <a:t>cos</a:t>
                </a:r>
                <a:r>
                  <a:rPr lang="en-US" dirty="0">
                    <a:cs typeface="Adobe Hebrew" pitchFamily="18" charset="-79"/>
                  </a:rPr>
                  <a:t> </a:t>
                </a:r>
                <a:r>
                  <a:rPr lang="az-Cyrl-AZ" i="1" dirty="0">
                    <a:cs typeface="Adobe Hebrew" pitchFamily="18" charset="-79"/>
                  </a:rPr>
                  <a:t>Ө</a:t>
                </a:r>
                <a:r>
                  <a:rPr lang="en-US" dirty="0">
                    <a:cs typeface="Adobe Hebrew" pitchFamily="18" charset="-79"/>
                  </a:rPr>
                  <a:t> ) + T’( y )</a:t>
                </a:r>
                <a:endParaRPr lang="en-SG" dirty="0"/>
              </a:p>
            </p:txBody>
          </p:sp>
        </p:grpSp>
      </p:grpSp>
      <p:sp>
        <p:nvSpPr>
          <p:cNvPr id="2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REFLECTION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92273" y="1312759"/>
            <a:ext cx="3765733" cy="3562813"/>
            <a:chOff x="1592273" y="1312759"/>
            <a:chExt cx="3765733" cy="3562813"/>
          </a:xfrm>
        </p:grpSpPr>
        <p:sp>
          <p:nvSpPr>
            <p:cNvPr id="21" name="Rectangle 20"/>
            <p:cNvSpPr/>
            <p:nvPr/>
          </p:nvSpPr>
          <p:spPr>
            <a:xfrm rot="16580516">
              <a:off x="1412253" y="4551536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ectangle 21"/>
            <p:cNvSpPr/>
            <p:nvPr/>
          </p:nvSpPr>
          <p:spPr>
            <a:xfrm rot="17814743">
              <a:off x="1621407" y="390235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/>
            <p:cNvSpPr/>
            <p:nvPr/>
          </p:nvSpPr>
          <p:spPr>
            <a:xfrm rot="17591166">
              <a:off x="1893105" y="325697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/>
            <p:cNvSpPr/>
            <p:nvPr/>
          </p:nvSpPr>
          <p:spPr>
            <a:xfrm rot="17947583">
              <a:off x="2210335" y="2536895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/>
            <p:cNvSpPr/>
            <p:nvPr/>
          </p:nvSpPr>
          <p:spPr>
            <a:xfrm rot="18323968">
              <a:off x="2652454" y="181369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/>
            <p:cNvSpPr/>
            <p:nvPr/>
          </p:nvSpPr>
          <p:spPr>
            <a:xfrm rot="19919543">
              <a:off x="3271558" y="1312759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/>
            <p:cNvSpPr/>
            <p:nvPr/>
          </p:nvSpPr>
          <p:spPr>
            <a:xfrm rot="12727788">
              <a:off x="3995633" y="131976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/>
            <p:cNvSpPr/>
            <p:nvPr/>
          </p:nvSpPr>
          <p:spPr>
            <a:xfrm rot="15343362">
              <a:off x="4341376" y="1888823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/>
            <p:cNvSpPr/>
            <p:nvPr/>
          </p:nvSpPr>
          <p:spPr>
            <a:xfrm rot="15883930">
              <a:off x="4441153" y="259536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 rot="14284537">
              <a:off x="4629639" y="3249022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/>
            <p:cNvSpPr/>
            <p:nvPr/>
          </p:nvSpPr>
          <p:spPr>
            <a:xfrm rot="13681142">
              <a:off x="5033970" y="3761031"/>
              <a:ext cx="504056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539552" y="2348880"/>
            <a:ext cx="8208912" cy="3672408"/>
          </a:xfrm>
          <a:prstGeom prst="wedgeRectCallout">
            <a:avLst>
              <a:gd name="adj1" fmla="val -1063"/>
              <a:gd name="adj2" fmla="val -45529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REFLECTION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C:\Users\Ryan Seah\Pictures\solv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181" y="2492896"/>
            <a:ext cx="4443907" cy="3342903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580112" y="2564904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4.20	</a:t>
            </a:r>
            <a:r>
              <a:rPr lang="en-US" sz="1400" b="1" dirty="0" err="1"/>
              <a:t>yy</a:t>
            </a:r>
            <a:r>
              <a:rPr lang="en-US" sz="1400" b="1" dirty="0"/>
              <a:t> = 11.80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4.22   </a:t>
            </a:r>
            <a:r>
              <a:rPr lang="en-US" sz="1400" b="1" dirty="0" err="1"/>
              <a:t>icpy</a:t>
            </a:r>
            <a:r>
              <a:rPr lang="en-US" sz="1400" b="1" dirty="0"/>
              <a:t> = 11.82</a:t>
            </a:r>
          </a:p>
          <a:p>
            <a:r>
              <a:rPr lang="en-US" sz="1400" b="1" dirty="0"/>
              <a:t>deg = 0.00   </a:t>
            </a:r>
            <a:r>
              <a:rPr lang="en-US" sz="1400" b="1" dirty="0" err="1"/>
              <a:t>icpdeg</a:t>
            </a:r>
            <a:r>
              <a:rPr lang="en-US" sz="1400" b="1" dirty="0"/>
              <a:t> = 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1.00  -0.00</a:t>
            </a:r>
          </a:p>
          <a:p>
            <a:r>
              <a:rPr lang="en-US" sz="1400" b="1" dirty="0"/>
              <a:t>0.00  1.00 </a:t>
            </a:r>
            <a:endParaRPr lang="en-SG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4194954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xx = 4.20	</a:t>
            </a:r>
            <a:r>
              <a:rPr lang="en-US" sz="1400" b="1" dirty="0" err="1"/>
              <a:t>yy</a:t>
            </a:r>
            <a:r>
              <a:rPr lang="en-US" sz="1400" b="1" dirty="0"/>
              <a:t> = 11.80</a:t>
            </a:r>
          </a:p>
          <a:p>
            <a:r>
              <a:rPr lang="en-US" sz="1400" b="1" dirty="0" err="1"/>
              <a:t>icpx</a:t>
            </a:r>
            <a:r>
              <a:rPr lang="en-US" sz="1400" b="1" dirty="0"/>
              <a:t> = 4.20   </a:t>
            </a:r>
            <a:r>
              <a:rPr lang="en-US" sz="1400" b="1" dirty="0" err="1"/>
              <a:t>icpy</a:t>
            </a:r>
            <a:r>
              <a:rPr lang="en-US" sz="1400" b="1" dirty="0"/>
              <a:t> = 11.80</a:t>
            </a:r>
          </a:p>
          <a:p>
            <a:r>
              <a:rPr lang="en-US" sz="1400" b="1" dirty="0"/>
              <a:t>deg = 0.00   </a:t>
            </a:r>
            <a:r>
              <a:rPr lang="en-US" sz="1400" b="1" dirty="0" err="1"/>
              <a:t>icpdeg</a:t>
            </a:r>
            <a:r>
              <a:rPr lang="en-US" sz="1400" b="1" dirty="0"/>
              <a:t> = 0.00</a:t>
            </a:r>
          </a:p>
          <a:p>
            <a:r>
              <a:rPr lang="en-US" sz="1400" b="1" dirty="0"/>
              <a:t>R:</a:t>
            </a:r>
          </a:p>
          <a:p>
            <a:r>
              <a:rPr lang="en-US" sz="1400" b="1" dirty="0"/>
              <a:t>0.00  1.00</a:t>
            </a:r>
          </a:p>
          <a:p>
            <a:r>
              <a:rPr lang="en-US" sz="1400" b="1" dirty="0"/>
              <a:t>1.00  -0.00 </a:t>
            </a:r>
            <a:endParaRPr lang="en-SG" sz="1400" b="1" dirty="0"/>
          </a:p>
        </p:txBody>
      </p:sp>
      <p:sp>
        <p:nvSpPr>
          <p:cNvPr id="16" name="Rectangle 15"/>
          <p:cNvSpPr/>
          <p:nvPr/>
        </p:nvSpPr>
        <p:spPr>
          <a:xfrm>
            <a:off x="5580112" y="3276000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5580112" y="4869160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/>
          <p:cNvSpPr/>
          <p:nvPr/>
        </p:nvSpPr>
        <p:spPr>
          <a:xfrm>
            <a:off x="3769809" y="5385410"/>
            <a:ext cx="18823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Solved! 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5656" y="400506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 rot="15883930">
            <a:off x="4441153" y="259536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 rot="14284537">
            <a:off x="4629639" y="324902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/>
          <p:cNvSpPr/>
          <p:nvPr/>
        </p:nvSpPr>
        <p:spPr>
          <a:xfrm rot="13681142">
            <a:off x="5033970" y="376103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/>
        </p:nvSpPr>
        <p:spPr>
          <a:xfrm rot="14914906">
            <a:off x="5415145" y="433799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Main Program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927649">
            <a:off x="422686" y="1079960"/>
            <a:ext cx="2702212" cy="202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ular Callout 28"/>
          <p:cNvSpPr/>
          <p:nvPr/>
        </p:nvSpPr>
        <p:spPr>
          <a:xfrm>
            <a:off x="1475656" y="2031566"/>
            <a:ext cx="7200800" cy="4059832"/>
          </a:xfrm>
          <a:prstGeom prst="wedgeRectCallout">
            <a:avLst>
              <a:gd name="adj1" fmla="val -3125"/>
              <a:gd name="adj2" fmla="val -46778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" name="Picture 2" descr="C:\Users\Ryan's Veda\Downloads\Untitl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132856"/>
            <a:ext cx="6912768" cy="38865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 rot="19919543">
            <a:off x="3271558" y="131275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 rot="12727788">
            <a:off x="3995633" y="131976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 rot="15343362">
            <a:off x="4341376" y="1888823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 rot="15883930">
            <a:off x="4441153" y="259536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 rot="14284537">
            <a:off x="4629639" y="324902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 rot="13681142">
            <a:off x="5033970" y="376103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 rot="14914906">
            <a:off x="5415145" y="433799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 rot="14314619">
            <a:off x="5711305" y="4967122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Cloud Callout 17"/>
          <p:cNvSpPr/>
          <p:nvPr/>
        </p:nvSpPr>
        <p:spPr>
          <a:xfrm>
            <a:off x="611560" y="1340768"/>
            <a:ext cx="7848872" cy="3997024"/>
          </a:xfrm>
          <a:prstGeom prst="cloudCallout">
            <a:avLst>
              <a:gd name="adj1" fmla="val 20068"/>
              <a:gd name="adj2" fmla="val 57496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0" y="2221701"/>
            <a:ext cx="9144000" cy="2431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rPr>
              <a:t>THE END</a:t>
            </a:r>
          </a:p>
          <a:p>
            <a:pPr algn="ctr"/>
            <a:r>
              <a:rPr lang="en-US" sz="40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rPr>
              <a:t>THANK YOU VERY MUCH!</a:t>
            </a:r>
          </a:p>
          <a:p>
            <a:pPr algn="ctr"/>
            <a:r>
              <a:rPr lang="en-US" sz="54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  <a:sym typeface="Wingdings" pitchFamily="2" charset="2"/>
              </a:rPr>
              <a:t></a:t>
            </a:r>
            <a:endParaRPr lang="en-US" sz="5400" b="1" dirty="0">
              <a:ln w="17780" cmpd="sng">
                <a:solidFill>
                  <a:schemeClr val="tx1"/>
                </a:solidFill>
                <a:prstDash val="solid"/>
                <a:miter lim="800000"/>
              </a:ln>
              <a:blipFill>
                <a:blip r:embed="rId3"/>
                <a:stretch>
                  <a:fillRect/>
                </a:stretch>
              </a:blip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6" name="Cross 15"/>
          <p:cNvSpPr/>
          <p:nvPr/>
        </p:nvSpPr>
        <p:spPr>
          <a:xfrm rot="17735882">
            <a:off x="5808404" y="5216932"/>
            <a:ext cx="936104" cy="936104"/>
          </a:xfrm>
          <a:prstGeom prst="plus">
            <a:avLst>
              <a:gd name="adj" fmla="val 35130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Vertical Scroll 21"/>
          <p:cNvSpPr/>
          <p:nvPr/>
        </p:nvSpPr>
        <p:spPr>
          <a:xfrm flipH="1">
            <a:off x="2051720" y="836712"/>
            <a:ext cx="5112568" cy="5256584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In 2011, we navigated through  course using a given color track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In  2012, we had to develop and navigate through the course using a 60 markers track</a:t>
            </a:r>
            <a:endParaRPr lang="en-SG" sz="2000" dirty="0"/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2123728" y="764704"/>
            <a:ext cx="3672408" cy="720080"/>
          </a:xfrm>
        </p:spPr>
        <p:txBody>
          <a:bodyPr>
            <a:normAutofit/>
          </a:bodyPr>
          <a:lstStyle/>
          <a:p>
            <a:r>
              <a:rPr lang="en-US" sz="3200" dirty="0"/>
              <a:t>HISTORY</a:t>
            </a:r>
            <a:endParaRPr lang="en-SG" sz="3200" dirty="0"/>
          </a:p>
        </p:txBody>
      </p:sp>
      <p:pic>
        <p:nvPicPr>
          <p:cNvPr id="4098" name="Picture 2" descr="C:\Users\Ryan Seah\Desktop\1st y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2384" y="2060848"/>
            <a:ext cx="945920" cy="2304256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4099" name="Picture 3" descr="C:\Users\Ryan Seah\Desktop\2nd y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624080"/>
            <a:ext cx="864096" cy="677128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25" name="Picture 3" descr="C:\Users\Ryan Seah\Desktop\2nd y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4221088"/>
            <a:ext cx="864096" cy="677128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  <p:pic>
        <p:nvPicPr>
          <p:cNvPr id="26" name="Picture 3" descr="C:\Users\Ryan Seah\Desktop\2nd y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3831992"/>
            <a:ext cx="864096" cy="677128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>
                <a:latin typeface="+mj-lt"/>
                <a:ea typeface="+mj-ea"/>
                <a:cs typeface="+mj-cs"/>
              </a:rPr>
              <a:t>THE CHALLENGE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Callout 7"/>
          <p:cNvSpPr/>
          <p:nvPr/>
        </p:nvSpPr>
        <p:spPr>
          <a:xfrm>
            <a:off x="1872208" y="1827672"/>
            <a:ext cx="6408712" cy="2880320"/>
          </a:xfrm>
          <a:prstGeom prst="wedgeEllipseCallout">
            <a:avLst>
              <a:gd name="adj1" fmla="val -50262"/>
              <a:gd name="adj2" fmla="val 44082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A limitation of 20 markers with the size of 20 cm (L) x 20 cm (W) x 5 cm (H).</a:t>
            </a:r>
          </a:p>
          <a:p>
            <a:pPr>
              <a:buBlip>
                <a:blip r:embed="rId3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tx1"/>
                </a:solidFill>
              </a:rPr>
              <a:t>A course that is 14 m (L) x 17 m (W).</a:t>
            </a:r>
          </a:p>
        </p:txBody>
      </p:sp>
      <p:pic>
        <p:nvPicPr>
          <p:cNvPr id="50182" name="Picture 6" descr="C:\Users\Ryan Seah\Desktop\rh24-r-1-15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19589" flipH="1">
            <a:off x="1507929" y="1332192"/>
            <a:ext cx="1963855" cy="1728192"/>
          </a:xfrm>
          <a:prstGeom prst="rect">
            <a:avLst/>
          </a:prstGeom>
          <a:noFill/>
        </p:spPr>
      </p:pic>
      <p:pic>
        <p:nvPicPr>
          <p:cNvPr id="50183" name="Picture 7" descr="C:\Users\Ryan Seah\Downloads\523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2996952"/>
            <a:ext cx="4064000" cy="304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Ryan Seah\Desktop\Quadcopter_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052736"/>
            <a:ext cx="2520280" cy="1890604"/>
          </a:xfrm>
          <a:prstGeom prst="rect">
            <a:avLst/>
          </a:prstGeom>
          <a:noFill/>
        </p:spPr>
      </p:pic>
      <p:pic>
        <p:nvPicPr>
          <p:cNvPr id="49153" name="Picture 1" descr="C:\Users\Ryan Seah\Desktop\br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97830">
            <a:off x="6513204" y="3800250"/>
            <a:ext cx="2024390" cy="208823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Callout 4"/>
          <p:cNvSpPr/>
          <p:nvPr/>
        </p:nvSpPr>
        <p:spPr>
          <a:xfrm>
            <a:off x="2051720" y="1412776"/>
            <a:ext cx="6624736" cy="4104456"/>
          </a:xfrm>
          <a:prstGeom prst="wedgeEllipseCallout">
            <a:avLst>
              <a:gd name="adj1" fmla="val -52722"/>
              <a:gd name="adj2" fmla="val 29851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We develop a scaled map .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Together with the use of Iterative Closest Point (ICP). </a:t>
            </a:r>
            <a:endParaRPr lang="en-SG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To  calculate the accurate position and heading of the craft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/>
          <p:cNvSpPr/>
          <p:nvPr/>
        </p:nvSpPr>
        <p:spPr>
          <a:xfrm>
            <a:off x="2267744" y="1412776"/>
            <a:ext cx="6624736" cy="4608512"/>
          </a:xfrm>
          <a:prstGeom prst="wedgeRectCallout">
            <a:avLst>
              <a:gd name="adj1" fmla="val -54263"/>
              <a:gd name="adj2" fmla="val 7765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</a:t>
            </a:r>
            <a:endParaRPr lang="en-S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700808"/>
            <a:ext cx="364740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79166" y="1628800"/>
            <a:ext cx="11368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rPr>
              <a:t>Actua</a:t>
            </a:r>
            <a:r>
              <a:rPr lang="en-US" sz="2800" b="1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</a:t>
            </a:r>
            <a:endParaRPr lang="en-US" sz="2800" b="1" cap="none" spc="0" dirty="0">
              <a:ln w="17780" cmpd="sng">
                <a:solidFill>
                  <a:schemeClr val="tx1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0682" y="1609636"/>
            <a:ext cx="19677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algn="tl" rotWithShape="0">
                    <a:srgbClr val="000000"/>
                  </a:outerShdw>
                </a:effectLst>
              </a:rPr>
              <a:t>On Program</a:t>
            </a:r>
          </a:p>
        </p:txBody>
      </p:sp>
      <p:sp>
        <p:nvSpPr>
          <p:cNvPr id="11" name="Rectangle 10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5344616"/>
            <a:ext cx="3178696" cy="53265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400" dirty="0"/>
              <a:t>1 : 1 </a:t>
            </a:r>
          </a:p>
          <a:p>
            <a:pPr algn="ctr">
              <a:buNone/>
            </a:pPr>
            <a:r>
              <a:rPr lang="en-US" sz="1200" dirty="0"/>
              <a:t>Internal representation</a:t>
            </a:r>
            <a:endParaRPr lang="en-SG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35896" y="2636912"/>
            <a:ext cx="1152128" cy="2016224"/>
            <a:chOff x="3635896" y="2636912"/>
            <a:chExt cx="1152128" cy="2016224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3635896" y="2636912"/>
              <a:ext cx="0" cy="194421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35896" y="2636912"/>
              <a:ext cx="1152128" cy="122413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88024" y="3861048"/>
              <a:ext cx="0" cy="50405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211960" y="4365104"/>
              <a:ext cx="576064" cy="28803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2236068"/>
            <a:ext cx="20002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8" grpId="0"/>
      <p:bldP spid="12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ular Callout 23"/>
          <p:cNvSpPr/>
          <p:nvPr/>
        </p:nvSpPr>
        <p:spPr>
          <a:xfrm>
            <a:off x="2339752" y="1988840"/>
            <a:ext cx="6624736" cy="3960440"/>
          </a:xfrm>
          <a:prstGeom prst="wedgeRectCallout">
            <a:avLst>
              <a:gd name="adj1" fmla="val -52835"/>
              <a:gd name="adj2" fmla="val -20100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3"/>
              </a:buBlip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ICP?</a:t>
            </a:r>
            <a:endParaRPr lang="en-SG" dirty="0"/>
          </a:p>
        </p:txBody>
      </p:sp>
      <p:sp>
        <p:nvSpPr>
          <p:cNvPr id="29" name="TextBox 28"/>
          <p:cNvSpPr txBox="1"/>
          <p:nvPr/>
        </p:nvSpPr>
        <p:spPr>
          <a:xfrm>
            <a:off x="2411761" y="2175425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/>
              <a:t>It aligns a set of scanned 2D or 3D data with a set of known 2D or 3D data.</a:t>
            </a:r>
          </a:p>
        </p:txBody>
      </p:sp>
      <p:sp>
        <p:nvSpPr>
          <p:cNvPr id="46" name="Rectangle 45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5" name="Group 44"/>
          <p:cNvGrpSpPr/>
          <p:nvPr/>
        </p:nvGrpSpPr>
        <p:grpSpPr>
          <a:xfrm>
            <a:off x="2771800" y="2935575"/>
            <a:ext cx="2736304" cy="2077601"/>
            <a:chOff x="2771800" y="2636912"/>
            <a:chExt cx="4180465" cy="3212151"/>
          </a:xfrm>
        </p:grpSpPr>
        <p:grpSp>
          <p:nvGrpSpPr>
            <p:cNvPr id="50" name="Group 101"/>
            <p:cNvGrpSpPr/>
            <p:nvPr/>
          </p:nvGrpSpPr>
          <p:grpSpPr>
            <a:xfrm>
              <a:off x="5165893" y="4171927"/>
              <a:ext cx="1422331" cy="1153702"/>
              <a:chOff x="3707905" y="3499434"/>
              <a:chExt cx="1422331" cy="1153702"/>
            </a:xfrm>
          </p:grpSpPr>
          <p:grpSp>
            <p:nvGrpSpPr>
              <p:cNvPr id="85" name="Group 21"/>
              <p:cNvGrpSpPr/>
              <p:nvPr/>
            </p:nvGrpSpPr>
            <p:grpSpPr>
              <a:xfrm rot="4309169">
                <a:off x="3781648" y="3568798"/>
                <a:ext cx="782869" cy="930355"/>
                <a:chOff x="6300192" y="4853051"/>
                <a:chExt cx="1368152" cy="1587065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 rot="18403875" flipH="1" flipV="1">
                  <a:off x="6222537" y="5033070"/>
                  <a:ext cx="1296144" cy="936105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6" name="Group 40"/>
                <p:cNvGrpSpPr/>
                <p:nvPr/>
              </p:nvGrpSpPr>
              <p:grpSpPr>
                <a:xfrm>
                  <a:off x="6300192" y="5229201"/>
                  <a:ext cx="1368152" cy="1210915"/>
                  <a:chOff x="2721282" y="4569640"/>
                  <a:chExt cx="1368152" cy="1210915"/>
                </a:xfrm>
              </p:grpSpPr>
              <p:cxnSp>
                <p:nvCxnSpPr>
                  <p:cNvPr id="97" name="Straight Connector 96"/>
                  <p:cNvCxnSpPr>
                    <a:stCxn id="100" idx="0"/>
                  </p:cNvCxnSpPr>
                  <p:nvPr/>
                </p:nvCxnSpPr>
                <p:spPr>
                  <a:xfrm flipV="1">
                    <a:off x="3667556" y="4569640"/>
                    <a:ext cx="421878" cy="995149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>
                    <a:endCxn id="100" idx="0"/>
                  </p:cNvCxnSpPr>
                  <p:nvPr/>
                </p:nvCxnSpPr>
                <p:spPr>
                  <a:xfrm rot="20121418">
                    <a:off x="2721282" y="4872451"/>
                    <a:ext cx="798399" cy="902761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rot="20121418" flipV="1">
                    <a:off x="3621776" y="5349137"/>
                    <a:ext cx="0" cy="22606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Donut 99"/>
                  <p:cNvSpPr/>
                  <p:nvPr/>
                </p:nvSpPr>
                <p:spPr>
                  <a:xfrm rot="20121418">
                    <a:off x="3600628" y="5554495"/>
                    <a:ext cx="228114" cy="226060"/>
                  </a:xfrm>
                  <a:prstGeom prst="donu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4117151" y="3499434"/>
                <a:ext cx="1013085" cy="70046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5130235" y="4199897"/>
                <a:ext cx="0" cy="4532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8" name="Group 33"/>
              <p:cNvGrpSpPr/>
              <p:nvPr/>
            </p:nvGrpSpPr>
            <p:grpSpPr>
              <a:xfrm rot="1014890" flipH="1">
                <a:off x="3981882" y="3603571"/>
                <a:ext cx="938841" cy="712372"/>
                <a:chOff x="6115375" y="5229201"/>
                <a:chExt cx="1556326" cy="1210915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rot="3618732" flipH="1">
                  <a:off x="6746218" y="4722387"/>
                  <a:ext cx="294640" cy="1556326"/>
                </a:xfrm>
                <a:prstGeom prst="line">
                  <a:avLst/>
                </a:prstGeom>
                <a:ln w="539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Group 40"/>
                <p:cNvGrpSpPr/>
                <p:nvPr/>
              </p:nvGrpSpPr>
              <p:grpSpPr>
                <a:xfrm>
                  <a:off x="6300192" y="5229201"/>
                  <a:ext cx="1368152" cy="1210915"/>
                  <a:chOff x="2721282" y="4569640"/>
                  <a:chExt cx="1368152" cy="1210915"/>
                </a:xfrm>
              </p:grpSpPr>
              <p:cxnSp>
                <p:nvCxnSpPr>
                  <p:cNvPr id="91" name="Straight Connector 90"/>
                  <p:cNvCxnSpPr>
                    <a:stCxn id="94" idx="0"/>
                  </p:cNvCxnSpPr>
                  <p:nvPr/>
                </p:nvCxnSpPr>
                <p:spPr>
                  <a:xfrm flipV="1">
                    <a:off x="3667556" y="4569640"/>
                    <a:ext cx="421878" cy="995149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>
                    <a:endCxn id="94" idx="0"/>
                  </p:cNvCxnSpPr>
                  <p:nvPr/>
                </p:nvCxnSpPr>
                <p:spPr>
                  <a:xfrm rot="20121418">
                    <a:off x="2721282" y="4872451"/>
                    <a:ext cx="798399" cy="90276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 rot="20121418" flipV="1">
                    <a:off x="3621776" y="5349137"/>
                    <a:ext cx="0" cy="22606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Donut 93"/>
                  <p:cNvSpPr/>
                  <p:nvPr/>
                </p:nvSpPr>
                <p:spPr>
                  <a:xfrm rot="20121418">
                    <a:off x="3600628" y="5554495"/>
                    <a:ext cx="228114" cy="226060"/>
                  </a:xfrm>
                  <a:prstGeom prst="donu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Right Arrow 51"/>
            <p:cNvSpPr/>
            <p:nvPr/>
          </p:nvSpPr>
          <p:spPr>
            <a:xfrm>
              <a:off x="4572000" y="4461533"/>
              <a:ext cx="432048" cy="288032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71800" y="5325629"/>
              <a:ext cx="1512169" cy="52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Rotate</a:t>
              </a:r>
              <a:endParaRPr lang="en-SG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20072" y="5325629"/>
              <a:ext cx="1732193" cy="52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Translate</a:t>
              </a:r>
              <a:endParaRPr lang="en-SG" sz="1600" dirty="0"/>
            </a:p>
          </p:txBody>
        </p:sp>
        <p:grpSp>
          <p:nvGrpSpPr>
            <p:cNvPr id="55" name="Group 100"/>
            <p:cNvGrpSpPr/>
            <p:nvPr/>
          </p:nvGrpSpPr>
          <p:grpSpPr>
            <a:xfrm>
              <a:off x="2789629" y="4149080"/>
              <a:ext cx="1422331" cy="1153702"/>
              <a:chOff x="1430550" y="3427426"/>
              <a:chExt cx="1422331" cy="1153702"/>
            </a:xfrm>
          </p:grpSpPr>
          <p:grpSp>
            <p:nvGrpSpPr>
              <p:cNvPr id="69" name="Group 21"/>
              <p:cNvGrpSpPr/>
              <p:nvPr/>
            </p:nvGrpSpPr>
            <p:grpSpPr>
              <a:xfrm rot="4309169">
                <a:off x="1504293" y="3496790"/>
                <a:ext cx="782869" cy="930355"/>
                <a:chOff x="6300192" y="4853051"/>
                <a:chExt cx="1368152" cy="1587065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 rot="18403875" flipH="1" flipV="1">
                  <a:off x="6222537" y="5033070"/>
                  <a:ext cx="1296144" cy="936105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Group 40"/>
                <p:cNvGrpSpPr/>
                <p:nvPr/>
              </p:nvGrpSpPr>
              <p:grpSpPr>
                <a:xfrm>
                  <a:off x="6300192" y="5229201"/>
                  <a:ext cx="1368152" cy="1210915"/>
                  <a:chOff x="2721282" y="4569640"/>
                  <a:chExt cx="1368152" cy="1210915"/>
                </a:xfrm>
              </p:grpSpPr>
              <p:cxnSp>
                <p:nvCxnSpPr>
                  <p:cNvPr id="81" name="Straight Connector 80"/>
                  <p:cNvCxnSpPr>
                    <a:stCxn id="84" idx="0"/>
                  </p:cNvCxnSpPr>
                  <p:nvPr/>
                </p:nvCxnSpPr>
                <p:spPr>
                  <a:xfrm flipV="1">
                    <a:off x="3667556" y="4569640"/>
                    <a:ext cx="421878" cy="995149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>
                    <a:endCxn id="84" idx="0"/>
                  </p:cNvCxnSpPr>
                  <p:nvPr/>
                </p:nvCxnSpPr>
                <p:spPr>
                  <a:xfrm rot="20121418">
                    <a:off x="2721282" y="4872451"/>
                    <a:ext cx="798399" cy="902761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 rot="20121418" flipV="1">
                    <a:off x="3621776" y="5349137"/>
                    <a:ext cx="0" cy="22606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Donut 83"/>
                  <p:cNvSpPr/>
                  <p:nvPr/>
                </p:nvSpPr>
                <p:spPr>
                  <a:xfrm rot="20121418">
                    <a:off x="3600628" y="5554495"/>
                    <a:ext cx="228114" cy="226060"/>
                  </a:xfrm>
                  <a:prstGeom prst="donu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1839796" y="3427426"/>
                <a:ext cx="1013085" cy="70046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852880" y="4127889"/>
                <a:ext cx="0" cy="4532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2" name="Group 33"/>
              <p:cNvGrpSpPr/>
              <p:nvPr/>
            </p:nvGrpSpPr>
            <p:grpSpPr>
              <a:xfrm rot="1014890" flipH="1">
                <a:off x="1436457" y="3699537"/>
                <a:ext cx="938841" cy="712372"/>
                <a:chOff x="6625225" y="4919001"/>
                <a:chExt cx="1556325" cy="1210913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rot="3618732" flipH="1">
                  <a:off x="7256068" y="4412188"/>
                  <a:ext cx="294639" cy="1556325"/>
                </a:xfrm>
                <a:prstGeom prst="line">
                  <a:avLst/>
                </a:prstGeom>
                <a:ln w="53975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40"/>
                <p:cNvGrpSpPr/>
                <p:nvPr/>
              </p:nvGrpSpPr>
              <p:grpSpPr>
                <a:xfrm>
                  <a:off x="6810039" y="4919001"/>
                  <a:ext cx="1368152" cy="1210913"/>
                  <a:chOff x="3231129" y="4259440"/>
                  <a:chExt cx="1368152" cy="1210913"/>
                </a:xfrm>
              </p:grpSpPr>
              <p:cxnSp>
                <p:nvCxnSpPr>
                  <p:cNvPr id="75" name="Straight Connector 74"/>
                  <p:cNvCxnSpPr>
                    <a:stCxn id="78" idx="0"/>
                  </p:cNvCxnSpPr>
                  <p:nvPr/>
                </p:nvCxnSpPr>
                <p:spPr>
                  <a:xfrm flipV="1">
                    <a:off x="4177402" y="4259440"/>
                    <a:ext cx="421879" cy="99514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>
                    <a:endCxn id="78" idx="0"/>
                  </p:cNvCxnSpPr>
                  <p:nvPr/>
                </p:nvCxnSpPr>
                <p:spPr>
                  <a:xfrm rot="20121418">
                    <a:off x="3231129" y="4562248"/>
                    <a:ext cx="798399" cy="90275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rot="20121418" flipV="1">
                    <a:off x="4131623" y="5038938"/>
                    <a:ext cx="0" cy="226059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Donut 77"/>
                  <p:cNvSpPr/>
                  <p:nvPr/>
                </p:nvSpPr>
                <p:spPr>
                  <a:xfrm rot="20121418">
                    <a:off x="4110476" y="5244294"/>
                    <a:ext cx="228114" cy="226059"/>
                  </a:xfrm>
                  <a:prstGeom prst="donu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6" name="Group 102"/>
            <p:cNvGrpSpPr/>
            <p:nvPr/>
          </p:nvGrpSpPr>
          <p:grpSpPr>
            <a:xfrm>
              <a:off x="3869749" y="2636912"/>
              <a:ext cx="1422331" cy="1153702"/>
              <a:chOff x="1430550" y="3427426"/>
              <a:chExt cx="1422331" cy="1153702"/>
            </a:xfrm>
          </p:grpSpPr>
          <p:grpSp>
            <p:nvGrpSpPr>
              <p:cNvPr id="58" name="Group 21"/>
              <p:cNvGrpSpPr/>
              <p:nvPr/>
            </p:nvGrpSpPr>
            <p:grpSpPr>
              <a:xfrm rot="4309169">
                <a:off x="1504293" y="3496790"/>
                <a:ext cx="782869" cy="930355"/>
                <a:chOff x="6300192" y="4853051"/>
                <a:chExt cx="1368152" cy="1587065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rot="18403875" flipH="1" flipV="1">
                  <a:off x="6222537" y="5033070"/>
                  <a:ext cx="1296144" cy="936105"/>
                </a:xfrm>
                <a:prstGeom prst="line">
                  <a:avLst/>
                </a:prstGeom>
                <a:ln w="53975">
                  <a:solidFill>
                    <a:srgbClr val="FFFF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" name="Group 40"/>
                <p:cNvGrpSpPr/>
                <p:nvPr/>
              </p:nvGrpSpPr>
              <p:grpSpPr>
                <a:xfrm>
                  <a:off x="6300192" y="5229201"/>
                  <a:ext cx="1368152" cy="1210915"/>
                  <a:chOff x="2721282" y="4569640"/>
                  <a:chExt cx="1368152" cy="1210915"/>
                </a:xfrm>
              </p:grpSpPr>
              <p:cxnSp>
                <p:nvCxnSpPr>
                  <p:cNvPr id="65" name="Straight Connector 64"/>
                  <p:cNvCxnSpPr>
                    <a:stCxn id="68" idx="0"/>
                  </p:cNvCxnSpPr>
                  <p:nvPr/>
                </p:nvCxnSpPr>
                <p:spPr>
                  <a:xfrm flipV="1">
                    <a:off x="3667556" y="4569640"/>
                    <a:ext cx="421878" cy="995149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>
                    <a:endCxn id="68" idx="0"/>
                  </p:cNvCxnSpPr>
                  <p:nvPr/>
                </p:nvCxnSpPr>
                <p:spPr>
                  <a:xfrm rot="20121418">
                    <a:off x="2721282" y="4872451"/>
                    <a:ext cx="798399" cy="902761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rot="20121418" flipV="1">
                    <a:off x="3621776" y="5349137"/>
                    <a:ext cx="0" cy="22606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Donut 67"/>
                  <p:cNvSpPr/>
                  <p:nvPr/>
                </p:nvSpPr>
                <p:spPr>
                  <a:xfrm rot="20121418">
                    <a:off x="3600628" y="5554495"/>
                    <a:ext cx="228114" cy="226060"/>
                  </a:xfrm>
                  <a:prstGeom prst="donu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1839796" y="3427426"/>
                <a:ext cx="1013085" cy="70046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852880" y="4127889"/>
                <a:ext cx="0" cy="4532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8914" name="Picture 2" descr="http://www.mathworks.com/matlabcentral/fx_files/12627/1/icp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935573"/>
            <a:ext cx="2592288" cy="1944217"/>
          </a:xfrm>
          <a:prstGeom prst="rect">
            <a:avLst/>
          </a:prstGeom>
          <a:noFill/>
        </p:spPr>
      </p:pic>
      <p:grpSp>
        <p:nvGrpSpPr>
          <p:cNvPr id="101" name="Group 100"/>
          <p:cNvGrpSpPr/>
          <p:nvPr/>
        </p:nvGrpSpPr>
        <p:grpSpPr>
          <a:xfrm>
            <a:off x="2627784" y="5085184"/>
            <a:ext cx="2664296" cy="657364"/>
            <a:chOff x="971600" y="5363924"/>
            <a:chExt cx="2664296" cy="6573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1043608" y="5589240"/>
              <a:ext cx="4320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1043608" y="5877272"/>
              <a:ext cx="423663" cy="5947"/>
            </a:xfrm>
            <a:prstGeom prst="line">
              <a:avLst/>
            </a:prstGeom>
            <a:ln w="539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115616" y="5363924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Pre-Known Points</a:t>
              </a:r>
              <a:endParaRPr lang="en-SG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71600" y="5651956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Scanned Points</a:t>
              </a:r>
              <a:endParaRPr lang="en-S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ICP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ular Callout 12"/>
          <p:cNvSpPr/>
          <p:nvPr/>
        </p:nvSpPr>
        <p:spPr>
          <a:xfrm>
            <a:off x="539552" y="2852936"/>
            <a:ext cx="8208912" cy="3672408"/>
          </a:xfrm>
          <a:prstGeom prst="wedgeRectCallout">
            <a:avLst>
              <a:gd name="adj1" fmla="val -26167"/>
              <a:gd name="adj2" fmla="val -59279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0" name="Group 139"/>
          <p:cNvGrpSpPr/>
          <p:nvPr/>
        </p:nvGrpSpPr>
        <p:grpSpPr>
          <a:xfrm>
            <a:off x="1115616" y="3645024"/>
            <a:ext cx="6480720" cy="2754598"/>
            <a:chOff x="1115616" y="2996952"/>
            <a:chExt cx="6480720" cy="2754598"/>
          </a:xfrm>
        </p:grpSpPr>
        <p:grpSp>
          <p:nvGrpSpPr>
            <p:cNvPr id="61" name="Group 60"/>
            <p:cNvGrpSpPr/>
            <p:nvPr/>
          </p:nvGrpSpPr>
          <p:grpSpPr>
            <a:xfrm>
              <a:off x="2195736" y="2996952"/>
              <a:ext cx="5400600" cy="2115818"/>
              <a:chOff x="3059832" y="3266690"/>
              <a:chExt cx="5400600" cy="2115818"/>
            </a:xfrm>
          </p:grpSpPr>
          <p:grpSp>
            <p:nvGrpSpPr>
              <p:cNvPr id="62" name="Group 36"/>
              <p:cNvGrpSpPr/>
              <p:nvPr/>
            </p:nvGrpSpPr>
            <p:grpSpPr>
              <a:xfrm>
                <a:off x="3347864" y="3266690"/>
                <a:ext cx="4680520" cy="1818494"/>
                <a:chOff x="3131840" y="3266690"/>
                <a:chExt cx="4680520" cy="1818494"/>
              </a:xfrm>
            </p:grpSpPr>
            <p:grpSp>
              <p:nvGrpSpPr>
                <p:cNvPr id="67" name="Group 60"/>
                <p:cNvGrpSpPr/>
                <p:nvPr/>
              </p:nvGrpSpPr>
              <p:grpSpPr>
                <a:xfrm>
                  <a:off x="6254004" y="3266690"/>
                  <a:ext cx="1558356" cy="1530462"/>
                  <a:chOff x="5436096" y="3127506"/>
                  <a:chExt cx="1558356" cy="1530462"/>
                </a:xfrm>
              </p:grpSpPr>
              <p:sp>
                <p:nvSpPr>
                  <p:cNvPr id="124" name="Half Frame 123"/>
                  <p:cNvSpPr/>
                  <p:nvPr/>
                </p:nvSpPr>
                <p:spPr>
                  <a:xfrm>
                    <a:off x="5436096" y="3284984"/>
                    <a:ext cx="1109942" cy="1007149"/>
                  </a:xfrm>
                  <a:prstGeom prst="halfFrame">
                    <a:avLst>
                      <a:gd name="adj1" fmla="val 0"/>
                      <a:gd name="adj2" fmla="val 0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25" name="Group 37"/>
                  <p:cNvGrpSpPr/>
                  <p:nvPr/>
                </p:nvGrpSpPr>
                <p:grpSpPr>
                  <a:xfrm rot="20929027">
                    <a:off x="5498295" y="3127506"/>
                    <a:ext cx="1496157" cy="1530462"/>
                    <a:chOff x="5740140" y="3554722"/>
                    <a:chExt cx="1496157" cy="1530462"/>
                  </a:xfrm>
                </p:grpSpPr>
                <p:cxnSp>
                  <p:nvCxnSpPr>
                    <p:cNvPr id="126" name="Straight Connector 125"/>
                    <p:cNvCxnSpPr>
                      <a:stCxn id="129" idx="0"/>
                    </p:cNvCxnSpPr>
                    <p:nvPr/>
                  </p:nvCxnSpPr>
                  <p:spPr>
                    <a:xfrm rot="20121418" flipV="1">
                      <a:off x="6529859" y="3874269"/>
                      <a:ext cx="706438" cy="88567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/>
                    <p:cNvCxnSpPr>
                      <a:endCxn id="129" idx="0"/>
                    </p:cNvCxnSpPr>
                    <p:nvPr/>
                  </p:nvCxnSpPr>
                  <p:spPr>
                    <a:xfrm rot="20121418">
                      <a:off x="5796485" y="4177080"/>
                      <a:ext cx="798399" cy="902761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/>
                    <p:cNvCxnSpPr/>
                    <p:nvPr/>
                  </p:nvCxnSpPr>
                  <p:spPr>
                    <a:xfrm rot="20121418" flipV="1">
                      <a:off x="6696979" y="4653766"/>
                      <a:ext cx="0" cy="22606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" name="Donut 128"/>
                    <p:cNvSpPr/>
                    <p:nvPr/>
                  </p:nvSpPr>
                  <p:spPr>
                    <a:xfrm rot="20121418">
                      <a:off x="6675831" y="4859124"/>
                      <a:ext cx="228114" cy="226060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30" name="Straight Connector 129"/>
                    <p:cNvCxnSpPr/>
                    <p:nvPr/>
                  </p:nvCxnSpPr>
                  <p:spPr>
                    <a:xfrm rot="674558">
                      <a:off x="5740140" y="3554722"/>
                      <a:ext cx="0" cy="850135"/>
                    </a:xfrm>
                    <a:prstGeom prst="line">
                      <a:avLst/>
                    </a:prstGeom>
                    <a:ln w="53975">
                      <a:solidFill>
                        <a:srgbClr val="FFFF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30"/>
                    <p:cNvCxnSpPr/>
                    <p:nvPr/>
                  </p:nvCxnSpPr>
                  <p:spPr>
                    <a:xfrm rot="674558">
                      <a:off x="5809665" y="3687151"/>
                      <a:ext cx="1195829" cy="0"/>
                    </a:xfrm>
                    <a:prstGeom prst="line">
                      <a:avLst/>
                    </a:prstGeom>
                    <a:ln w="53975">
                      <a:solidFill>
                        <a:srgbClr val="FFFF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9" name="Group 56"/>
                <p:cNvGrpSpPr/>
                <p:nvPr/>
              </p:nvGrpSpPr>
              <p:grpSpPr>
                <a:xfrm>
                  <a:off x="3131840" y="3284984"/>
                  <a:ext cx="1800200" cy="1800200"/>
                  <a:chOff x="2771800" y="3284984"/>
                  <a:chExt cx="1800200" cy="1800200"/>
                </a:xfrm>
              </p:grpSpPr>
              <p:cxnSp>
                <p:nvCxnSpPr>
                  <p:cNvPr id="81" name="Straight Connector 80"/>
                  <p:cNvCxnSpPr>
                    <a:endCxn id="111" idx="0"/>
                  </p:cNvCxnSpPr>
                  <p:nvPr/>
                </p:nvCxnSpPr>
                <p:spPr>
                  <a:xfrm flipH="1" flipV="1">
                    <a:off x="3881741" y="3284984"/>
                    <a:ext cx="474235" cy="50405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 flipH="1" flipV="1">
                    <a:off x="2771800" y="4077072"/>
                    <a:ext cx="216024" cy="288033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2771800" y="3645024"/>
                    <a:ext cx="288032" cy="28803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flipH="1" flipV="1">
                    <a:off x="2771800" y="3284984"/>
                    <a:ext cx="360040" cy="28803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>
                    <a:stCxn id="111" idx="3"/>
                  </p:cNvCxnSpPr>
                  <p:nvPr/>
                </p:nvCxnSpPr>
                <p:spPr>
                  <a:xfrm>
                    <a:off x="3326771" y="3284984"/>
                    <a:ext cx="453141" cy="43204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0" name="Group 26"/>
                  <p:cNvGrpSpPr/>
                  <p:nvPr/>
                </p:nvGrpSpPr>
                <p:grpSpPr>
                  <a:xfrm>
                    <a:off x="2771800" y="3284984"/>
                    <a:ext cx="1800200" cy="1800200"/>
                    <a:chOff x="3131840" y="3573016"/>
                    <a:chExt cx="1296144" cy="1296144"/>
                  </a:xfrm>
                </p:grpSpPr>
                <p:sp>
                  <p:nvSpPr>
                    <p:cNvPr id="111" name="Half Frame 110"/>
                    <p:cNvSpPr/>
                    <p:nvPr/>
                  </p:nvSpPr>
                  <p:spPr>
                    <a:xfrm>
                      <a:off x="3131840" y="3573016"/>
                      <a:ext cx="799158" cy="725147"/>
                    </a:xfrm>
                    <a:prstGeom prst="halfFrame">
                      <a:avLst>
                        <a:gd name="adj1" fmla="val 0"/>
                        <a:gd name="adj2" fmla="val 0"/>
                      </a:avLst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12" name="Straight Connector 111"/>
                    <p:cNvCxnSpPr>
                      <a:stCxn id="121" idx="0"/>
                    </p:cNvCxnSpPr>
                    <p:nvPr/>
                  </p:nvCxnSpPr>
                  <p:spPr>
                    <a:xfrm rot="20121418" flipV="1">
                      <a:off x="3919349" y="3997301"/>
                      <a:ext cx="508635" cy="637683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/>
                    <p:cNvCxnSpPr>
                      <a:endCxn id="121" idx="0"/>
                    </p:cNvCxnSpPr>
                    <p:nvPr/>
                  </p:nvCxnSpPr>
                  <p:spPr>
                    <a:xfrm rot="20121418">
                      <a:off x="3391320" y="4215325"/>
                      <a:ext cx="574847" cy="64998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Straight Connector 119"/>
                    <p:cNvCxnSpPr/>
                    <p:nvPr/>
                  </p:nvCxnSpPr>
                  <p:spPr>
                    <a:xfrm rot="20121418" flipV="1">
                      <a:off x="4039676" y="4558539"/>
                      <a:ext cx="0" cy="162763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1" name="Donut 120"/>
                    <p:cNvSpPr/>
                    <p:nvPr/>
                  </p:nvSpPr>
                  <p:spPr>
                    <a:xfrm rot="20121418">
                      <a:off x="4024449" y="4706397"/>
                      <a:ext cx="164242" cy="162763"/>
                    </a:xfrm>
                    <a:prstGeom prst="donu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22" name="Straight Connector 121"/>
                    <p:cNvCxnSpPr/>
                    <p:nvPr/>
                  </p:nvCxnSpPr>
                  <p:spPr>
                    <a:xfrm rot="674558">
                      <a:off x="3350752" y="3767227"/>
                      <a:ext cx="0" cy="612097"/>
                    </a:xfrm>
                    <a:prstGeom prst="line">
                      <a:avLst/>
                    </a:prstGeom>
                    <a:ln w="53975">
                      <a:solidFill>
                        <a:srgbClr val="FFFF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/>
                    <p:cNvCxnSpPr/>
                    <p:nvPr/>
                  </p:nvCxnSpPr>
                  <p:spPr>
                    <a:xfrm rot="674558">
                      <a:off x="3382808" y="3862576"/>
                      <a:ext cx="860997" cy="0"/>
                    </a:xfrm>
                    <a:prstGeom prst="line">
                      <a:avLst/>
                    </a:prstGeom>
                    <a:ln w="53975">
                      <a:solidFill>
                        <a:srgbClr val="FFFF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5" name="Right Arrow 74"/>
                <p:cNvSpPr/>
                <p:nvPr/>
              </p:nvSpPr>
              <p:spPr>
                <a:xfrm>
                  <a:off x="4932040" y="3789040"/>
                  <a:ext cx="936104" cy="216024"/>
                </a:xfrm>
                <a:prstGeom prst="rightArrow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3059832" y="5003884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Perceived position</a:t>
                </a:r>
                <a:endParaRPr lang="en-SG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940152" y="5013176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Actual position</a:t>
                </a:r>
                <a:endParaRPr lang="en-SG" dirty="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1115616" y="5094186"/>
              <a:ext cx="2664296" cy="657364"/>
              <a:chOff x="971600" y="5363924"/>
              <a:chExt cx="2664296" cy="657364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1043608" y="5589240"/>
                <a:ext cx="43204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1043608" y="5877272"/>
                <a:ext cx="423663" cy="5947"/>
              </a:xfrm>
              <a:prstGeom prst="line">
                <a:avLst/>
              </a:prstGeom>
              <a:ln w="53975">
                <a:solidFill>
                  <a:srgbClr val="FFFF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35"/>
              <p:cNvSpPr txBox="1"/>
              <p:nvPr/>
            </p:nvSpPr>
            <p:spPr>
              <a:xfrm>
                <a:off x="1115616" y="5363924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Pre-Known Points</a:t>
                </a:r>
                <a:endParaRPr lang="en-SG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971600" y="5651956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Scanned Points</a:t>
                </a:r>
                <a:endParaRPr lang="en-SG" dirty="0"/>
              </a:p>
            </p:txBody>
          </p:sp>
        </p:grpSp>
      </p:grpSp>
      <p:sp>
        <p:nvSpPr>
          <p:cNvPr id="139" name="TextBox 138"/>
          <p:cNvSpPr txBox="1"/>
          <p:nvPr/>
        </p:nvSpPr>
        <p:spPr>
          <a:xfrm>
            <a:off x="611560" y="3068960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/>
              <a:t>It can be also use to locate the position and heading of the aircraft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2" name="Picture 12" descr="C:\Users\Ryan Seah\Desktop\dokdkj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91795">
            <a:off x="748285" y="4715474"/>
            <a:ext cx="2010570" cy="200539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ICP </a:t>
            </a:r>
            <a:endParaRPr lang="en-SG" dirty="0"/>
          </a:p>
        </p:txBody>
      </p:sp>
      <p:sp>
        <p:nvSpPr>
          <p:cNvPr id="40962" name="AutoShape 2" descr="data:image/jpeg;base64,/9j/4AAQSkZJRgABAQAAAQABAAD/2wCEAAkGBhQSERUUExQWFRUWGBgYGBgYGBweHBweGxgcHB0eGxkeHSYeGh4jGR4YIC8gIycpLC0sFx8xNTAqNSYrLCkBCQoKDgwOGg8PGjAkHyQsLDIvLDQvLy8sLSwsLSwwLCosLC8sKi8sLSwsKS8vLDQsNCwsNCwwMCwuLywvLCwvLf/AABEIAKABOwMBIgACEQEDEQH/xAAcAAACAgMBAQAAAAAAAAAAAAAFBgMEAAIHAQj/xABGEAACAQIEAwUFBQYEBQIHAAABAhEDIQAEEjEFQVEGEyJhcTKBkaHwB0JSsdEUI2JywfFDkqLhFTNTgrKDwhYXJGNz0vL/xAAbAQACAwEBAQAAAAAAAAAAAAAEBQIDBgABB//EADgRAAEDAgMFBwQCAgEEAwAAAAEAAgMRIQQSMUFRYXHwBRMigZGx0TKhweEU8UJiI1JygtIGMzT/2gAMAwEAAhEDEQA/AOG4zGYzHLlmMxmMxy5ZjMZjMcuWYzGYzHLlmMxmMxy5ZjMZi3w7JLUYhqiUwLy03vEKALnncjbfHhNBUrlUx7GD+a7L2JovrFyoNmIETtKggGbsNj1AwIzeQemdLKRv6GJBg7HnfEWva7Qr0ghR0XIjT7U+/wDSP98baQG8Um9wLEb22gYjakQB53+umPFXe8W+OJrlf/4S73pkPYbG48o/LrbrGLXY3g6ZnPUaFWdDsQ0GDZSYmDExHvwJSQefuwx9le1b5WAFVkJEyo1D+V+RvF+ZwPOJO7cI9aW2KbcpcKqxls8Mm+YpqpIJ0AEX1U9QaTq8BgkyATcxiTNZp6uXysq0M1TUgOlZTRpJDgrdNMYuUjkcw7IyaZnxAaCsX21Fah8/DF+sYNZLI6MuP2QJmQr1NJrsAE8NIkCRaxW8rzO2698rGuBcDm42GhGqtMbi0OFDTqyQuMcOUKDo7lhAKsrjUTJs11PT7vs7YCU6ZYgAEk2AG5PljuPBOxtTNAPm5CFy2hyCSsAAADwCSNRcb7BRvg12V+z7L5I95pV65n95EBf5FJOi3Pf0FsCS9vQQNIPicNg09f7VU2Rh18kkdjfsbYxVz3hA2oA3P87A+EeQueowlL2SzKPFSgwUyNRkIJG+sWkSPDudovj6SqGx38vPA3g/DRTUM6+O4IDSItAPIwBvhNB/8gnBfJJetKDSmun512KUAY4OdLbSg3pB7K/ZUEdK1R6qgTKElZvYEiCRsTblHnjoL1aaqdIkKSsGAt7ySbG085sSSMDuJ8bDlkBM3A0EXMHebEdY688D6FaVai+omnoXSQI8S6tURJLTG/XpcaZ8+LPeTHTZuCfx4YtaK2rs8teKv5zOgAkMGMFid4tsCbgC8WB9MCKNGWU+JSqIoaxDCG1RNxci4xaq5cSTJk7iZt0nnzn6OPHBsTsDE/0/I+7HjCGijdqaMiDWhDeL5ZRp0r91x57q/wD7TiLO8QC1BogmCCYsILW8yJOJeL15WFO039VK/CGOKIBOgmPoYOiFWDNxRDICXlx4Lm3bGtqzdQkk+zv/ACDATBPtLUnN1j/GR8LYGY2cApG0cB7LDYo1nef9j7ox2V4B+2ZhaWrSILM0TCjf38h5kY7fkcklNFpoNNNBCgfUnqepM44RwDihy+YpVR9xgT5rsw96yPfj6BydVWCsNm0kbixgzta2EXbZeGi9tyyPbDXvmja40YffbztotK9MSBI1orOJvFoBIFz6W3MdcAez2TNI1Mo51JQpr39QCxesWq1b7k90AoPkesY8er+zVwZFVs1WqOzqJARVlR00A6EnmAeoiXjZrLQ00R++rVXaoQQIkAGX9ldKASxsJPOBhO1hY0Rg2dSh0oQTU8h4vstP2LgsjXSD6GuOXabChPt57rJL7Q51Fo1XpsEZ6jGwIOpjqbTtEbE8hA3NkvM0ajL3jn8KiTeIhYHIBVttYWwe4rm8vQlQ4zNcDSHW1GlvPdg3qEGfGefi3wDzTfu0GoEtqdjMmSYg9LLz/Eca3DNytt6nqvqjcQ5rjbdoqaqdxyx4TjzGYNQKtcLyYq1qdMsEDsFLHlJ+v9sdRb7M6SIy6O9FyGDQwkkAE25BeUSWJgCSi8E4Shrvlq6ulWSEKm4cHY8iDyPkI3x2HIZgAAa73HMjw2YQSTY9SYnGf7VxUkZb3Z/fGoTjAYcOaXGnv5UXMOJ/Z2wk0KgYATpfwtyP5FTcCzL1GFfP8Lq0TFVGQ+Yt7jsfdj6FrKtQHWon7rAXEbRGxBggnmAd8Vcz2dFQHuirBv8ADqCZAUkCdwPYFwbBidTHAsHbbm2lHXP9KybBRm9MvK49NfuvnnGY6nx37O6NyVOXPiJYXpwNZmNh4V1G4gFZuYwnZ3sNmEqtTUByo1QDBIEA2PMExEzbDyHHwyixpz+dEvfg5G3b4hw+NUu4zEuYyr020upVhyYEH4HEWDgaoQgixWYzGYzHLxZjMZjMcuV7K8UamsLIYEMrTtB/CZB8juMZmeMPVJNXx2gTYL00hYAjFHGyUyTAE4jlbWtFLMUTpq7jUoK+HTYWI0hRMAi8GZAnrOLfCeFDMNULMwKUy50qJaCNYjUJgFrjeAIuMDqBKx4iSDYKbD/v5e7ed8MmT7ZP3OgkMwdeZEqZMXuYYLyv7sDzd4B4B+kRG1rvqNEBfhrg6qDd4DIBpyGt1T2hYXIkeeJKGdblWcHYq0+Q3lib+WOhcQ4DRamlNl8DKtRHpjwqV31qH8IOq5Fhq6gYXuHdl0FRWJEAlnMFmCABvClyzEFhdQRAPQ4FZjY3tJd7Ir+I8H/j08/ZVaeUL+Oo1EAjUJRFclRdQGUKATbUwt57HonYOgopl6lFNaVD3QUyFDKoPh5TAInygDCTX4wiPNKnpCuAKlalJkgx4C08m5WMxpmMOf2X5tdFdWdT4xAgCByL/wAbSJ39lcLe0y44YupQW5/b7qTmNvYkjj0U9o+qCWIkezYX8+c+/ErVQttz0/vgfVqAldKsf3gEmwHhN9O5EwPVvI4v09FNdZYEAdZ2xinsbbXklxw0mcVFRupSnv8AK3p0yRqY6RF55eQH9T/YHna7MDfSgIBPqY8Xl5YvftD1KqMDpS50wZJ5AzEDn62wr5ug71VgkBVhmUkGdeo+d4C26nrgnDReLxGn41TrC4ZveVsXCh5a+1LbqrTi1FKrt+zKxdXJepMzCspABMKNTEmOmJaWW0E1BuQvec9lCyPTa3L5ymm0kkzN5iP7nGxaAbi8T7hYYOMhoGjRPgwBoHXXotqxv7hPwGB+ZzmpdPITjK+YLEg2HKNh5YrsIxJjKXKLiisM2q0ZF8/PEGnVHQYmicbqmLw6iL01XG+LvNeqetR//I4qYlzBl2PUk/E4ixuWigAXy+R2ZxPFS5XLl3VF3Zgo9SYGPoal4Aigz7CCSB6m+5CyxG/htjkf2fdn3qZqjVK/u1LNPmgt/qI+GOyGl4QeYuT67D/e2+M521OA9sR3V9dPZZntQOnma1twwEu+1dovatKgqOvxACk5d4porOdUiAu5gjy2v7Q6459x/KniM9xnqRTlRPh+MSzGeq4N9rOIrUVkBHdIjNVATWCVMhTcKPEAI1AlmA88ITcHSrr7vLsBSMOyVlZrSD4G6kE29xOIdn4UNHemxruFB60ueCZsxDu5Ahkc1tBYnML8wD99VT4n2IzdIk9yzKOaEPy/hv8AEDAF6ZBgggjcHf4YbuDcYajrVc1eIFOsGEESYu2lDIAmTudt8WavbKqVH7ZlKdZT9+BflZiGHwjDoSztsQHfY+h+VzZp2mhaHcrH0PykcqR78eYdp4XmLTVyxnwySVEm4++N/NR6Yhq9jMsD4c9TI5GE5/8Aq4mMWwWeCOYP4qr24lpNHAg8R0Ex9ruDqzrmg/cVk0gs3sMVMKWO6kiBNwbeuDPC+IU6qd6Jptm5VG8WlMxoAK3EKH003UwNWph0wO4vmqVOi0MWTNITTNygYp4gywGVSbypkGbWwr/Z1xTRXaiahAYeAajoLLeCmxkCx3t54RiF0uGLjXw6cto8iOOlNq1Epa2YNZavv+wn3gPGqlag1QgiplxUGYprpkMo5AkCCAx33WMFuE8Wp1110zqW0MNiSJttcXkG4viplUSlmXzLDQagirp/5bgHdlP3gOYMGT1wEq9l61Ncxl6EimrDMZSopmCCCEI3m++xknywsMcUhP8AjpTdf6hxpW3+vJXl8sZo8Vt7cePun2jmmMg3EARF/XATjHC6Rr0WCtTLGpSGkwFdjrRtiEZj3i69P3yDeMU6XF3XIrnTTc/u0YpsYViKmmdxBLT0UYJZpu+oAFwFrr+4JjmodWHnI1xvbywIyN8L6iwqQeYF7baVqvHiN/0m9iFWz/ZbvVkotemfulRqWNZIgmLAIggySSSYwl8V+zOmxIpM1Gpf924JFgpaJuQupQWUsL46TwPiXeoGMU2ghhyDqStRT0hhbkeWC1ceACtTWpYEWBBKsGHzUH1XEmdo4jDPy165aH7KMgzjxAO56+q+dM52JzNNoZVj8WtQvxYg/EYD53JtSco0SImDO4B39+Oz8TyUV6neau5oZcVQxVWMMxkd641yWkm8wsA9eNZys1Wo7ndiWPlJnGxwOKfiBV1LAacdPtqlOIijYKsB12/0q2PYxIaYjf8AT/fG1LMaVI0gkxc8vTDJB03rxKI+8fd9f0nGzZgRAHu5e/mfecQFpxulEn6/Lrjxe13LxqhP1/TFrI8PL33A3AMQOrMfCgm0n4Y2p0lpwXJBH3VPiPv2UfPEeZz7OAoAVBsi7ep5sfMycRJJsFMAC7vRFRxlaH/LIqODIN9CnqoMF2/ib3CMWcr2hqVFIakl/wDEA0MCCreAjY+HZbSSTuZDUOGH73IjVtAHLUxss8pvbY4IUuL00dFEFQy6mC+ECRJVDOo23cHayqcDvjbsFTvRTZHGzzQbuv7T/wAR7PPVUVFaEaCwkMNIH3GEADeLiZFxAwS+z8AAE02pIrOBqUAyAPFpFrz0PK53wgZXilUZpgWqgUy4Z0fZFc6joI8YCknT8ZjDr9n+YatVZtWol3XxWtB0grHhJA+jjP42GRmHcHEEddX9E1EzJczTaxB5UXQs7XSkQxKEtCjUD+v5C3PCfms531XLl/CSzQpZgQXRwseKCw58rSMF8yadNDWrPqVG1SdlGmwFx90SR6H1WslxfK1AppPTOlvDJghrsI1QZ3v54S4SHK0uAJ2V2CxVkccYAaHcBsvw5JqzWZJQqAVBtYmY9eV7YqGpJMWxGrOQZvJB+Mz+Qxq1QIuphc7LPtfoPPFQbSwR+Hw7YW5Wga7OKnepAuPIefpOB2YzEm48o6f1x7WrFrneNjt6DoMQtU9+LWMoj446XK8YAYjFOcSKk4mVMW5qIjNRRCniHPPppVG6Ixv5KTi3pxvTQSNW3OP98RDqGpVb3eEpOP2fPTyOmjSSvmqgVnIbxU1YEhVQwVJXmw5+WFvjXBaeRIps3e5mIanp8FNmAM/xmDAEX3NoB7NneC5WuRVBCtqDllcqZWSJn+Zug8U4CdjuygzOdr8RrSytVY5YN01TrHkNlPkSORw0g7WLWOklNhelKEuOjdTbXSlrrCvjLiG5S2m8U/v+q0VjsdwVsvlKVNyFYoXIiDLeIhv4hJX3AY27Tdp6GWMPUhtLaVMksRYk6REahpHUg9MNuaygeVI0sDKnygD8xhB41lcqcwe+pJULaabOTqKGDohYtIk2jkYMzgTCuZjZs0ta6mn2vuWSmfHA+bNGXB5NCKH6aVGU6EbDxteiRa3aum3eEglgBo1d4VfxCx/eDTaGuCCUFgYwsZMu9QKrEGowBMkTJ5xym+PoHhvZzJmmrfsuXEjfuUYG0E28wTv78J3bb7O8xWK1Mrl8t4OeXLIzDlNNzpkfwmTPphxh+1sPnMJGXiSKJlA+KQHIbnf116LmHEMr3VVk1aypAJjmPaHuaR7sEq3FqB8VNKlB4/w2GmY57GJAt5n3tXYrNU85mxRq5DKBFQmqSrKwKiC06rEvHhIPPbCRx16JruaC6aZZmRZJ0qT4VmTMLHxIvGGkcveSGJzSCADWopfkeCIMYNKm465KOtxMuCHRCfxaYbfeVjUf5pxSxmLNPh7sAREH+JR+ZwZZq9s1O/A+0GWrI9GuFWlr7xVcyB5SANJ1E8gCG5c9eMdiP2f/AOoonXTBDgqbhRHiVgSGjeZ5X3OEHBTg3aSvlZ7moQDuhujeqm3v388AOwr2OLoXUrq06H4PqmIxbXtDZW1podoXUcjnNdalpvQzIKGw8DgEg6S33l1Ages4n7KVatKlVpGs5Wm5VdiaYWDpJkmDuOgBB6BL7O8bkaKmmmHYtTmwSoPEpWTZT+YHWA7cKzcZjvqaCotYKtQaoCMoMkjYkyoMG0NudkeLgMYcyntehtffS3lxTeN4lIk14c9fLQ8PJMXCMyDTcVdLidVgBMjSwN9MkjlG/lJD5vsnPDO7p1meplnNXLkLpcaSSqeL2m0krax0qIEYB8V7ZPQrVadRQs6WpMkxBaCGTVBvabGRMNtg/wAI4yuZopUVWIMA6JOh4JIIFxt7Qjl1wA6GeGkosCQdhGn5qRsUXRRyEtBoRsPW/wDSs9l873mmovgNaC6NaKiwtVY+6fCOQmJ54udme0i5h66KpptQqNTZTYe0wUxymGtvYdcRd8DGo95F1jcGINx5TuPf09ymT15upm0LKXVKToWBQgEeL2Z1CJgEc+pwJKI3h5Ipa3Ag6cbfcLnxytAJ02q3m8uKp0oVIqspYgWiYI36B7+++OD8Y7PGjXqUi5lHYXU35qbW8S+L0E4+gOHUDTeosBURKaJAAuQR4fJVj3k4559rOUalXo1kUFKoKsG6iNxudS6QYuRTja2GHY2KMc5hBsRbmBX2QuJa1zQdy5m/Cv41Pnccz5dBPoRjVeFE/eT4n4bfW2+DQZhPeCTYbHVfVJ0yNJZmYkuR0Ai2K9TjLqJVeRvJPODJ5+LoALDcDGuD3HRBOiY36rKCj2bci7U9x98T89vz8sWH4PXv3SqfNaiMfcA0/VgMbU+LZjkgseZ2Px/hb8+QwUy3aWusTTpGbXmfcJt9eeKnvmGgBV0bIDrUJePZrMzekxm9oY38gcTZfg9ZBIo1WmRCo3zYAx6D4jDHT7S1HMnL5U9J/X62xYp52qY05fLAz/1N/S0z5zih2ImAo5o9f2rmYWAmrHH0/SSOIJWkK6Mn4U0FRfopFz53J64rnI1B9x/8p/THTFeuRpbK5Z1O69759CpxTqZCo16VBKJ/+3mHHPmjIV+QxzMdsIA8x8qL+zyTYk+R+EhqaqtqIcE7m4n1ODHAONVEzDNTZqUrXKhWax7tyu55G074eckc0FINKm0QJGYqi997GLcrYlpNWEGpRRR5VatRgOcLoIJjnOKJMeHAtLAf/IeytiwBBBLiN9QVU4b29yYQKXZP4dDaQfKJn1Mk4IZvimRzFP8AwXZ3pgakgkxA3USSAfni3llpvSL6FQkEDWhEGLajGI+EUlWkv7QmXFVTIjTA07PJAKn63wmeYgS9ocCDvHx6poO9LgHZSP8At/ascN4BSyxWpTNSkd9C1HCmR95CSsXxczFZHvJU+dx8RcfDFatxSlPtITzOr8hq+eIGzqHmI8pPwvgItkecz6k70fDHG27bcqeyleiRfcdRcf7e/EaCcbUal5UEf5h/XFsCQSVkk+fxOOJy6osvookXG+JAP4D88SVKMW0med/ltiklVGS6gC4lUBbuCRIsIBMkCATt64r8VpVWoVf2dStXS2iY3A3mBBI25TGORZnP5rLl27yoBU1UyXMsdJQvZrr4oGoQbETvhlgMF/JNcwFDpvSvHY/ufDlN9u5dx4HlalQVKeb7o0qxIpgbuAb/AOmAY6nDJWzioiaRdmVFEREmNjEAD5RhA+xbjlXN06lOuoZctp7p4ErrmV+QM79eWHjjmWYhXWzKZBB57Dna2EvaTaYsxPoKUsPp03cRSqTQv76TxGxNv31oqPEadWrmTpbTTXQqkRqBBbvCZiV06RE2seoKFTysq9Y2LNUrqWU7Me7o2EkjSEewnw4bRnjSDMF1M506BOrvHKqWBJgKKepmEfcJ5nEWdo0qtNl7qadpCuDIUQLgz7M2sL+7BmFkMIpS1hs2a+vuhj2W10lXDxDrr+kJ7N5XPZahTKJl6iVCxqGo+mIEyunwgDxzubDpOLi9qgarHVppvWSjlyQCKliSy1FnXqgAQwC6wCARiPN9o2NJUGXf92jmmogk1NMUzIYxBLEnqwxBleE6Ey6lAauXGlDzFSool9Ja8k6jvGk2wQQ2Ql8zRU10876kbAORVj+z6PDXM43FUc4xxKjRoVczVUQFK6gJLaiEFmkEFutrSZxxbM9kkdWqUcyhUH/FHdiTNhUUvRm2xdT5YY/tY4/KUcqjeEfvHjylKYO02DNEffGAtFaeXyqLWUlXptVIEXeqrLRBvIAUazbcIdjOG/ZmHfBB3lTVx01sNNfxvQ+Ie0yZQLC3LopPZYx5gzw/IU6yCn+0rTeSdNZStOf4aoLQSAPaCiwvif8A+BM2fZpqw5Mtakyn0IeDh8Z42mjjTnb318kOGOOgS/jZT5TjzTixk8k9VtNJGdugEn+2LSQBUqIBJoFiZgkaTEGLsJIAJ9k7gXNhgrwntRVy4ikROsN7NmuLEfeBIFiPhi6ewj0U73N1FopAMCXe/IKLc95MYZMvSy2Tp0qtCkKi1GBNV51wTA0LF7i43i8HfC+bExObRoz19K89PdMYcPKDVxy+9OXzRWlovxHLsa1A0KggioQNJ2nwmGQH4fDBXgPDKWVQhHZwWBJ2BMRIIuP6n1xVqZl6jCoJpqv3qu/TwUbG+0krvtizRprM0w5JO7EEqCfZE+FFED1gbnGflLiwsrRu7YOFeuSfRNaHZjc0pXrrirScRZl9gooJliCoN7FViSNrn4nBLKV0HhgsANQjwmCTZWi8fhP8PUSHObSlTL13XStiSdjtBiTqPS2LtOoteiWAR6YnxL4gR95QQbGPU2GAZIxTSgrrs69FeaOo2t/lHcnmlA0JHUqRpIt0AkmOaiPPAXtbklfKOh1IQ9NaYG5eowVIAMgHUQSWJgMJws5HtPmcrmkpuCaJcAlgSCshZpubqACDpJbpbfHQs5XSpVRCxBBSoBzIQ7gbsuphYjdeeK5IX4SVr9Qb1HBK3vBq1op8r5/43lXSu9BCWFI6DsFVgPHEQoAfUJ5jfFISk+yxO7E2tJiDvcfLmDho7a8GfL5ioW1VKbVC4Y/8sBzqUvpmWKnc73sdsU+1nFEzSUO4QKq60AgA/daIiAFBiZve1sbWGbO1mUVBGvl+Uoc0AEk33IYM8ZX2BcXJ6RyHL2tvxtizlw0DxCbfdvYlb+LyJ+OARosIJBvz+vdi4lfSIJ63331Dl/MevqMEuZuUGSXuii045m3kPuiNo+pxZXM1AIDEDw2id56kzy5XxUXNkxPM7b7mmfkCvqcXqMEkAwbAze83AO8yVHy3mBncUYz/AFVvLZtzvXrCDHhZR8guC2TyKNH72sY2HeuCP8sRgamRNixFh06AWvHlfy5Ynp/s6QdbOQdh5b7D054AkAP018gj4y4fX9yjy8ESBqes4Fhqr1Zub7PHy5YlPBqBEaWja9SoZ9ZYj5YH0+NJaEMRZmaPS04m/wCJM2zBZ20JJ+J8J54VuZPXUjz+E3b3BH0g9cVco8Hoj/DRj5qp/piQ5WkgnRTUddKgflipToz7T1D/AN+n5JAxuvDaU6u7Qt1I1H4mcUOrXxOPXmiWx7WtHXksbjdAWFUE9Elj8EnGU+JF/Zp1Y6sNA/1EMfhi0pgdAMZTrK6hlIZTsRtiFW0qGn1/QVga+tC4eQ/ZUiDEwOIgcbq2KDdTIUysev54hqCpqGlwF5gj6/pjYNj2cQBoVCilVz1ONanDKTL+/ppWZiWGtQ2kbCJ28IAA9TucbUiANR5bDqf0642GaZjuSTjwFzfpNELLEJLEWCZez9WlTpilSRaaDYKABf0i5PPBZzNjthMbOxYQRzI5n3chy+PPBDK8cIUDcX3N/cf6H4jCubDOc7MNqUzYIt8TR5KbiXA0a6HQyyVaJCtpKho8gT8TEY5v2k+zXOLXqZjLVLNYLRJD6RCgHU41+EAm5JPI46V/xum3hJ0sY8LQuryUnwsT5E4E8C7a0M27UwTSrKxBo1Bpex5XOr0Fx054Y4LEYzDAvYKga1FbfHHT1QcobJRrzdctr8ZzuRKPXWoW1E+JXVTNxqDKATOwERGNaH2k1hrdijtcqChVpY9VMQq6r7zp93ba1aQQQDNoMEEeYwncb+zbI5gyEOXc86ZgE/yGV+EYbQdqYaX/APRFTiL/AG1HkuMWJZeN55Ll2QzzZvONVqeEXdyCfCigCLkyICr6Ykbt3V11GK0nWo0lKlJSIACqLAGywo6Rg7xD7IszS1fs1dKgIgqSabEdIup97YSOJ8Cr5cxWpPT8yLH0bY+440MMmFxP0EG1ANoHI3/pLSJojUghX+8ylUkt3mWJ30RUp3/gJV1HkC0YL0+HmB3fEsqiQIUyhHqhSQeZnffnhKx7qwU6AnRx+x9xVV97vH49l0Dhv2c00g5mpqb/AKVPe/KZH/twfoZ9KI7rL0u6OkFQi6nJ1AEMNxaTqMAgi4xRWiQIZyAZISmZJnk1YjflCgHwjxHG+XrAqUVQgbYLa/QndidrzuDywhkL5byHN9h6bfvzWjiiYy0Yp7/PWi3zNJqqstVu7pvM00IZ2vfVUMqvPwiTtfArIfua3cjwo4buqgGqooabayZW82UC/ri42eFHLvmKmo0xU7pFC+08NME+yLbn/p7GYwNyWfXiKtS8OX0gsG7y4gEm33xYSBpiJnli6NpDXVHh2nYDy1JHnuVUskQINfFu203bgD+0Y4RVVHPeHx1HCOFP+KQADJNgw8Xn4bYG9rO2FfLZmpQpqqrTtJW5DAHUIMAGZEeuIS3f00qsSrqRSrAyNLqx0OymxioQCDIhtrGLHaalUzmWp1IZatMhKlNEJ1co0raVe6z9yst5Bn1sbBMHSCo0PA7OuIVM078lIjTdx+P73Jgy/c1lNJm7xM4mvXOmmKiBSPCPEsadTHV/h1bCMI3ZqpUoZzRBpuzmm9NZIAup1CT7Jvcna/XBzs1TOWQU66EvrFSlRRtVWRvqUCFBHUgQWB9o4NU+DNW1tUVaSVDLpTILOWIJ72tEmeapP82KhI3D52E1aeqgcqDdUahQbA+Uh20dX/ezYVSqdolDVKTIuYRFE9z4/CPx6gE5gEfwtfDlwLO0agqV6NXWVoLSChp0QGItya5n+TCbnUoaWo0dJCEpUp07KAysqki4JFUoS7EkRfmMR/Z8hy2ZqZYvqWrOkTDa0BkQNpps4Jt4gvlgXEYdkkDnNqCBWm8WrytdXySvzDPQivQr9la7XnTSSuKjI+XLZSro6XqUZHPw2vIsRhUXN5WqDTdGp6zPeoNKyJglNo0lvZAnSJHMMvavPVqL1qR/eJUp06YPtHvUOpWYkRrNNhqBj/mAjbCVn8ue+qAKQNZABtHiKxczYg9dvLDTAsrEKniCD5/Yk0ruS6R1HWFt1F62R7gmD3lJ/YdIMG3tKTvB0lWgGd8VK4psbKQQI5gWEyB03ldxMy2LmSqEEpPgcFTpE7yBew5Ejltiq1HSKiG7IwIBsT+IjqCALTtfDIWN9VQRu0VirWPiEqkzz/ExYcyNgBI5KINwDGtRlEAtHKLCxY/EHWLdRFxBq5rKaTY+agiJUg/iuYgCD7pxPr30jVcwTNhAiSTvFiD7se5RRSzmt1YpuYtHxnYfCIj3e6bRJaJNhHQbTvF4vtPXnilRsAJ22922/TrsMW6LA/X19eoxW5XxmtkQy9UWtf65nBKjmTygH4/2wGR45z1+v1xao1T6YDkZVM4ZMqP5bMzv8f8AbbF6nmfofphbFYrz+v7c/wAsTZfOk+yIHUfV/dhdJhq3CasxNLJmLqRBjbHqqAIAAHlYYD0M8AJmTznl64u0s8CSNzv0jzJ+7z6nAL4HBGMlablXZxiviNFve5/Kegx4z7dTt9dMD5diurvU4qYmouCb7c8VQuPWPTEC0Li2quVWLGQDAsABsMeMSg/iI94H6n8vXA79o8enpB95m3wU/EdcbV8wYY72Jvj3ujYKoN9ArgrdcSLUxUFScb9n8yKjEvbu2YOP5TI/zKVP/diLmeEu3LyQhoRrOnu6K0+beNx/4g+7lhP4/wBj6OYGoDuqwA01FJ5bArMQP4YI+WD9fNF2LHcnGoOPIJJIDmaaFCnCMeykoqk/Jdu83kD3OdQ1U2SpPijqGNqg8jDCd+WOj5XNrUyi5m41xoDW9owCw3jc25YXuJcKp10KVFDKeR68iDuD5jAXtfXztFQuWqk0qWhVpqAQoQRIkSxnmOQwW+OLGOaGAMdW+48txKWvw8mHuCXNF/8Aam0ck+5pBybUoEswG8mwA5QBz64ircPld9QI2YeXMXxzDs99pTAd3WbR/FErv0HiT/tMA/dGH3J9o+8VZMFgYqJ+8Tf2hHjgc4BA5nA8/Z8+HND69fhdDiQ9tWGvW1BeK9gMrUmaXdt+KmY+QlT8MLbfZPJtmIHQ05PxDRh7Tv6ajvFV18IFSm0aixgfu2iJMWBMXO18RjiC8yV8mEEeoIkYLjxeKjFGPqPX3rRS/j4We7gAfRDHy61sxUanTPdorVlUKJbwHwon3CYBAHUXmSUfKdt3auusItMm4K6oB2kmSbx092GfiwbIV1rBT3blS1pZQNnQbNpPigzO0iCcL3b7hIapTzFEALWsyoPCtSAx0QJZKistRTcwxHKA1wgYSA67XCx3EajnxS7GyvacrLAbN+4psy70tLZSoDUyzrr7wmbHxMyAGToLLUAkkprvMjHOqnD6+VzpQACrTqQoUSGM20i+pWHLYg3wwcMNShQVa+kd3UU0wf8AmqZm1/DDaiFIJ8b28WDPd1a76lUZcaVBIC98yrAFrCmoAAGqIj2cTjd/Hc7a067id/mNaKnuHTUJsd22n64qtmkp0ay1FLfv001cuBqqE6ZXwzfmpO9iT7Vt+C8Pql6g7w0QSC6qwartbXUMrT8JAtJ2sMFMplKeXRmRNTRLkS7tHUmGeZ9kQu+B3GO0FOg3j1I2iFRB44k7H2VE3673MmBhI6TwMFePLh1sumIgbEAXGgHWvW3VX24jlcmwoyA7so0gEkyd6h9pjzluu0YJ8Z4o1KkzrT7wrPgtMEQSZtY9J32xyXi/aBqxYhVQHeI1H+Zt43sABfbD52P4muZyZpsoZwDTqFjMqRAgciVtJ5pNseYnBd01sr738ShBixI90bN1rfPXBJ2R7QGpmSah7unWBR9AixFiTILENpMk9ce53jdalWSpJ1U2BHQOhAO3mDY8mGGnLfZ4gYyDUksFAPhQGYLTc8puPdi9W+zQZp6dSrVNIEAMigG4EeFpIvESRJicGHHYRpqdKdW15oOTDztZRx8RPX6UvaGg2bNLMUwRTFPv3MsA8AMogG9QU1FMz+HnAxz3ZtRu06p3M6y25k7E/I9Tjs3BuyWWoqaIDuraVIqOWB0ksvhnSsMSbDnhX7bZKMw1OnS0qiqBA0qCRqOwi8jfpgLAY6PP3DBYCx0t6nf6eig+B4vIbnYufUs8oqLO4ZZkHkx5b82EemIOMZgftLlb6WAUjmVAWfiJxtxDNt4kUDeGI5xynf58sUqNL+840bWiuZAucfpVmrmNVOmPwBgTe8sTMz0MRjxAefLry9JP9OZx4B5fPEiR7/8AfHui9F7qam23n9e++3K/PFmks+X18ef0cVaf11+v0xItXp9fpishEMNNVdWpG9/rliVMyW9n69+KKDrt8vhz+rHE5qyOkc+vpH54qLQiWvKv0o53PTl8P1xN+0Rty3vEep/oMCkqEEWN+X3j19LfQxLTaInl93kPXqcVGNXtmoLIhTq6jNwOuxP8o5epvi9kq5BCqwK7wbEc99ifP++A5rTfYdf9v6f2xq1baRKzYdcVOizCitbiMpqnClnhsBfkp3Pn/L5/qJIUYAkmSdz+g6dB+Zwn0A0EhpMc5MAcgd4HX1nG9PijwNUgjoTv+X0emF0mCzfSUwbjgPqHJOCMLgHGMbgRvPwHP8vjgFkuIOvMOLTyPx2/LHmf44NNQizSKaz1MD0gOb/yeWA/4j89Boiv5TMta3VjhtbvKruNpt6bD4qoPvxYzrGGgwAF+bwfkMVezqgJbYkx/KPCPyxJmKwMn/8AFb1rHE3t/wCUgbKBescRCCdtSrmXaUU9VB+Iws8H4k6Z+vRdvbAK+ekSAevhJE/wDDJw5ppUj/Av/iMJvbYGhmaWYTcH8jN/WXHuxZhGh73xHaDTmFTjZTHHHMP8SK8jY+6dqdbEqZjAVOJBiWTaA4v7SkCf6H3eeCKVNShhz+o/pgSSAt1CPjlZJory1sVuJcPFUAq7U6i+w67jyI2ZTzU4pnNANA3ib/P4Wn1GJ0zJxARuYQ4L10bJAWrn/a2mAYr0O6r3IqUo7ur56TsepBnqMBeFcdq5czTa0yVN1Pu6+Yg+eOqZ+nTroadZNSn5HqDuD545p2j7ONlmlTrpH2Xj5N0P5/lpMFiGSs7p4vu1B5fHosl2hgpcO/vmG2/Qjn8+qa8h21SuoVqhouDMMZQmCN7A2Js0G9mxPm6bVnNR1Z2b71PNuiG0DShptpAED2jtucczxsKhxf8AwGNNWGnXMFBfzc//ANjanfp+CF2Y5qm1buMxBFVaTDTDEHu1BYWiJiCQA20G+BH/AAPM0z+zhtKiSHMMxWSV7pZGqFJkwguReMWO+oKlgpqUYFN6l2kt4pNwDediwKtIEnBHstxernaNSkFWlmaUQWJM7m+xg8jMT5TKMl8LC9o8IpWuzc4DdpXVNXBpIa83G7dzSpme0OWyhHdjvqoPtB5PUzUggX5Ux6tg/wAG41TqMO7TQlS5JBUMYJeObMpvqO9zuuEHtPwcqzVQhUFyrgqVAaSJAgQDBsLBgwFtM1uAcWakxUNp1eybeFxdGk+zDRJHInDV+DZLFmab8+tNiBGMkjlyuFuHymPtTmK1CpURV7kxLPql3AJghuZ0kHqAemy8+UYgga2cbSrSwMTA5QZM89V8OtSsmfoTXbQaW9wPY+603lRqg23PpifIZTLhSwdKNNwR3llLSYkSQSASb7CLYjHiO6ZQt8W3+1dJGH+JzrU6oOrpb4N2apvU01JLAK3cwwbSx57E9THUC84b+D9wjIUCowEPTVYNjEFoklSCbSCDyscL3Fe0+XSr/wAk1K6goWGpPJgb87iAIubkYr5bLZ/MmV/cITv7PwHtWnkAL4hKx8zc0hyjifx0VU2cM8MQ8xr+vZOeZ7SaQxZ0y6TCzGrf8IubAdTc+WBo+0FCe7y9GrmmiAANK/ADUR6j3484Z9nOWUa6ztXabzZZ6QDJvuS3uwZTMoitTy6LTgSISVFxuoKz8elzzXO/jCzGl32H/sr42TvuLfc/C9ynHKtOka2eWnlh90IwLWkwEMidrfGLYRu2Xbd84/gXSgGm92YCbk+yN9gBzBm2L+a7JvmH118yzNYSV2E8hMAAchbER7C0x/jMfRV/KfqcFYZmEhf3jj4uANBy/a6bD4qSjaacRVJnPp9fXxxsEtPL9P8AbBziPBaFGzV21fgCAt+cD3xgA5vaY5dfl9bYeRyCQVb7JXJC6I0drzC3SD0+uWMUzt0/Xc7C/PEY/vHTqd4jE2uBc+dvja/QkgzBvbFigFuon6/Mn16RzuLiWm/T8v6H3W5mAZgzAan4vSOsTbyEyPIVMbB7SbD5n+8z/wCoemIEKwOVnXfqfl/v/X0xr3vS56nYdY/XEDVLX8I/tNvlGN8w4UiJ2FiIuFO/pt18U2OPKKWaysUTF73sT18h9fpi0GBuDA3v9fP4YpUqga/Ubevp52jnHS2C2R4YGYd6wQb6SbmCNwLk39kSfLFUhDblXMqRwUFCg1Q7W+t/fy/LDP2f4Esa0ZXe1ipYQTpiVBAMx4TcjoBAir0VosFJB206fZgrqDXgkkSY5Xk9WjgWQp6k0EMVqUyx08w3I+k4UYvEkR1Fh1qihlZQtNT1ohGc4bl4BAei7SDKuFVhZhBMRvDLa4N8Bs1warSOojUg2YGQZ8+Vo38sdm4jwlKoIZd+cW94NjhV4rwGrSUdyQoWNUAFCOjAyyTe+2FWE7Va7wk34n8rmSB4G/rYubVs9pBMEEbDqZt84+OA2brsukBpjxG9idp95JPuw6cd4XQbSV7yje+pICsJsbQBNxFvDcDbCzneEVFeai+BisVFuNItNuV2N98aPDyscK6c1TLncKjRTcI7Td3CNKsNIvtY336zsOuLicZlIbfTSk+Yg39+BmazBVJlWB1G4hrgj4/U4oV8wNL+g6/h9MTMDHnNRTGLfGMuatE9cOz47pIMwSPgxXAXtj+8pQTssj1Q/wD6FzgZlc8QpuDDNb/vJ92N+I53UhE2BmCORF7+k/HA8eFyS5hvRcuNEsBYdy14HxE90IPipyvkQdvlIjouDXCeJFXKzI9pR1B3H9fVWwk8Lr93UK8jI942/T34JrmiLqboZB8v7wfQtgqbDh1RTVBYbFFoB3deycOI5lWE8m5jkYgHzBEg+pwKo8aamYeZG4F5Hl8vWR+IYjy2cDDSbqwJA/8AJfcZ+eKObQm27qLH8S/1Iv636jA0UDQMjgjpcS/62HrrRNH7fqAIMg3kYq5morqVYSCIIPP6+uuFvIcTKGD7J38vOff855mC/wC0A/riBw3dlEM7Q71tHJZ4xwI05ZPEnzX1/XAfDzUncf3wKq8Jokk+IeQ2/LDGKY0o5JMRhAXZo7cFf4rxEnvWpKA1NvHTIMqBCkwdxqF4iCdoJxW7D9sP2TM66wL0ntUESfJh5g8v6xi3l8pXzLWpsM5QLLUcxodEUz3jE6dYA0EX1ggcpOmQytClQ756JFU1AyBlDACZ0qjE6xFvGvOQbYFIjMRicK1oKA3vx3bQfyF658sz84NKV4BdN7Q8PpVk7xStSnVWal41rptUBjkBBPUKeRnh3FsktKq603FRVYgMOY5H54ceAdoq1GtqdETLvqLU7C25I5WnyBFrwIm7QcNy2UXv6VHvKdQnS3tKJEgbwBG1jt5XFwTX4N/dOJIOmnoeI9lOctnjq3/HU7afCTqeWzGZIMO8CxO0AdTbYeuG6vwugrU6mYqAVNqgNQl5FwUnVIYnSZFhT38WAzcXzOYnuBpAEaU3A3Pi5CwuI5YsZDsfKF8zU0z4pm43nUT1tf58sHyn/qOXgNboZgpYDNtqdLJp4UKVV3amkVE8LsR4oFiQReYEehBwarOiiZHlJiQOig3uALn47YX6fEqdHUKXIKS3JoAUHUd/Zg/2xJmKpqUyQdWnxCOamPFbmLza1+gJSyRFzgTYJ01rXC+vv+1er8S1AaTZrAQOQB2EE3J3tY4gTMBdWqZIFot7QP8A7dsAc32gp01hidQnwgeduVusE4W892iepZfAOUG/+aR8owVFgXO4BRfjo4m5Rqm7iPaSnRJBMn8K77c/F19PTnhZ4h2rqvZD3ak2jfb8X6RgEX+j9HGBfqRhnFg4470qUqmx8slgaDh8rZjPOPz+ZGNo6+se/cTM/HGoeBb3cucXGxx7oIBJ2lh8Rb3YLQS37wjblq9LXkdPdjF3gXvE8vaI+EEYO5X9mFegHpEU6pTvAzTpVv3bFTvP355FY64G8c4TVytZqNVSrKfiNRII6i2+KhIC7LtpX59PyFOlLqmtSL7mx+QPyIjGwsRzOwHxHuuFxBNj6e7aPjieml4G5JHmbrHznFpUQVZpqPbP/wDNpED4e8+RwxcM7K/tWWetTYd5ReDTgzp06tQbYwQw06funeRgVkuDuVNQqSBuADA5+LpeR78GOFPVSoTScodFT2L20bH7v31uB0uMA4h7sv8AxuoR6ckS1hpf0XmW4MKahvBBJWzCVa9tNyt9fpJvbBPgWXpGqKlVSyjSU1QIJJ0mJ98crbk4F5fNsxaiGtSXUJG4ZXIaJIIV6iwdyL+Sl62cWjuYhwAv3oVVgkcuQ2kiCBYHAc2c1btPsrmyO+kIhxLgfeVKZVwlJYaCDuykeG8GQf6cr28pxCnlVBAJAZWmL3tMH0gRf+gLh/GGr0qrFmlI0xcbqoG5kkE7ifIYg43xZKCxWh2KqQgNiYa7/iBMAwZBJ94ncPf/AMT70tTrmiCY7ym3XWi7VQzQZAwuCSBfoxXcWxLUpAgk/HHFf/m+XoaNDUaqMpR0hlIDDVrUgHaTa0xYYc+zf2qUc5mKVFFZGZHLBgIDAExIO2kEzznlF85iOxsVCC/LYVrwAv190t72jrJh4hwJaim0MRyAg22IIg+XvwlcR7KvQ8VMlFI2uaZnkym6fV8dF/4kgYqbECbyAbxz8yP82PMzTBXb8R6z9E4pw+NmgNDoiGTOquMcW4PTKeJ0pPZWCm0tcWsCSL+Ui+2FvinCaiByyyIJ1CWERzIFvfAx3Hi/ZxagHhVbxMCDJG6xzgbRsOmEfivZl6M92wTc6bPTJ/8AJDjUYLtRr6Cvkfn+1a6NsmuvD42+SQaCypgk+Jh+Lc/5vnj0vNt5HnMe5dXPmCPPDG/ZrvdR7s0nBExBRpH3fUSSFAwAznD6lMAONS9VGpb9AQx95jyBw5ZMx5oDfcqHRuYN469Ev1zDA+/3/wB8XhX2b6vy/MRv64q5wb+R/Pzk8554zLtIj6v8zfkLXvg0iqCBoURy2aI8M/xKfMfqN/TF+rmNYB2YbevMT5x8vLAPXz2I/p5jp15TbFqlmPg3uE/0287AEySDipzNqJjmIsVJmoPiHPcdD0j1mPORzxvk85HhJsdv0+vzGIalSDM2O/vi/OLRO8ahuZxXqWP0P628+hjrGPctRRd3lDUI53pH19fLGjZuDy97AfKcUctm5sd+X9v6YsCoT19wJHuItikspqiQ/MLFGT2hppR8VQVAp8CKbyfETDTBn7zBt43wtcV7QPV0wSApJgWG82HrzJM+WA+L/D8ysGlVJFN+YElG5MBz6EcweoGJsgZH4gKlByYl8gy1oNy1JqVAC7wo21G20WA3NosMOXZTOjuTl6qtVoVJMsCNJEDSvPTM3GxAMDciOEcHCqWc0yk+3OoHSTZeskdBK6t9hJxHtEFXRSJm928UiwiT1A+AF5JxVOBMO7A/XHmrICYvHXrcmT9opZdfCVJAuoggXsI2uJ2vc+eBlXinfnSwEGYWIkgXuLiQR0J+OFX9vkHWxJIjeZ6dYuBfzxpW4mTH4el5O8Sdz/fbEW4Shqdd6tbiWsFNm5MOb4gKYip4o0kKBIiIUHkIFr3v1vgWe0tVSdPhFzF5BNjeZi5tsZNr4r0s4rJpKw0QHHSZM+sx7hteadbKstiD7huOoxeyJos4KqXEPcQWlRk/X0cbevSxM41QDlB8iMeq17bHcTghCLFMfqDj1ASRPn8hOPEtB3vMekYLZLLKKtOmxGmooOq0hnWxPTS5Fjvv0xFzqL0CqhGX0CwIqUhqqTupDBdMHoSJi8tHLG9Eass43NJ1bz0sAre4OKQ/7sR8OzXdVh3hZQdSVOoDAq8gzMTMHfTiTKzl8y1OrtLU6n8reEkek6x5hcVur+fnripVC1rnXlkb/osaTfyvqdP9Xe/6cdYzvC04rw+hVcQ7U101Bcq6jQ8/wsy3X0O+OW5LJslapl3ga10bgjV7VMgixBYLfox646F9lfaWmuWbLVHGrvC9NCblWEEL0IKho/i9cKO1Q8RiWHVprbc7X7/ZE4UjPlcLGyQeJ9mauXdkdTCAajEC5BJB+8JKiR+Ic7Y8SloB07w0sfIEyPcHMc7dJx2LtTwf9opFSxFiyNeJvZhNxMEjyEdccuzXB6qawytqUlVEENemoOiLFSpMNudJMG4xZgu0BiWeKx2hXyYbutPVecNRhqZjMBoYzMdw1UA8yHUmByKjrg7wuotOqpvpRnVoEgKRUpyD/KmWMTfVv0oZIqFprVb94DSBQXg0qmhlnVAmlUUE39k3tGNco5K92wAYojQyyABSprNx4j4DPSx3EYlKO8qDp1oqYmlrwRqrmZrU0bwHeVB3kftBICxDKBFiRaImwOPeP0EPDMtX0jvKp0swiGu8ggeE3HSbciZwPXKmmRXrVLKQ/iJliIeN9SyYWx5+zzxHxztlSqZGjRohlemzAiIEX0kXINiRe4JJkzOI924vZkqfFc8KH9KEpLSNn9IfS7S9xRekgl3JDORcAgCxJLCDMXF59ML+ZzJdtTGT19MRk48w2ZG1pJAuUK55IoVmJspnHpOHpsVYTBHmII9CJEeeIcZiZFbFQTlwn7S66VWeqdepFSOVmDTHU3B0xvMGMde7Idr6GaFNaTrqCXTmtyI9w0yf1x834koV2RgyMVYbEEgj0I2woxvZEOJbQeE8PhWtkP8AldfVlTNg6JMHXEHmYmBjWplBU9pTBJE2NhaLcjjhHAPtTzFJ6X7R+/p0yxg2eW+9q+8RLRP4j5R1HgPbijmqautYI7Fgab2IgFm09QFKCRq22GMliuyMRhbgVG8efn6ohjwTVpUnEeyKMjFYBG0SLsNIIiY8JI25nADOcG7ukQoGoLpAY+Ekt4rn12v574d8jnhVCsNmUv4t99IjpeevutM1TLI5AAB1STzFzz63nfpiDMbLEcr70/CMhxOUnMNdq4PxbgNMsAyGhUIMWGk+YiAeY5YXszwqpRNx4TbULiD16e/H0FxDsfSqDw+FZB0WZSJP3Ttabr18sI/aLsrm0eRodIZiQsbsTotyVNImAL7Y02D7WZLRtacD+EPIxjzb7fkfC5h3nWwO/p7iOd9Nhtj1LSD8DM9YjqxjDDm+Dq4nSaTG+0rPpt58v1A53IvSIkAb6SG3vvvPyGww8ZI16Gkicy+o3rYVJnVymb7xLGfVtPwxGBbSdxHI/wBR1a/oPLGocWPKLgfhB89pbmD1xK6yfMEeUsfEfhEAdYxNV1UAfl/v/TpuOeLC5wfeifNA3+o3OK5Fpk8rDrBi/u29caVcuwOxFgfiAR8se0BXBxGi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0964" name="AutoShape 4" descr="data:image/jpeg;base64,/9j/4AAQSkZJRgABAQAAAQABAAD/2wCEAAkGBhQSERUUExQWFRUWGBgYGBgYGBweHBweGxgcHB0eGxkeHSYeGh4jGR4YIC8gIycpLC0sFx8xNTAqNSYrLCkBCQoKDgwOGg8PGjAkHyQsLDIvLDQvLy8sLSwsLSwwLCosLC8sKi8sLSwsKS8vLDQsNCwsNCwwMCwuLywvLCwvLf/AABEIAKABOwMBIgACEQEDEQH/xAAcAAACAgMBAQAAAAAAAAAAAAAFBgMEAAIHAQj/xABGEAACAQIEAwUFBQYEBQIHAAABAhEDIQAEEjEFQVEGEyJhcTKBkaHwB0JSsdEUI2JywfFDkqLhFTNTgrKDwhYXJGNz0vL/xAAbAQACAwEBAQAAAAAAAAAAAAAEBQIDBgABB//EADgRAAEDAgMFBwQCAgEEAwAAAAEAAgMRIQQSMUFRYXHwBRMigZGx0TKhweEU8UJiI1JygtIGMzT/2gAMAwEAAhEDEQA/AOG4zGYzHLlmMxmMxy5ZjMZjMcuWYzGYzHLlmMxmMxy5ZjMZi3w7JLUYhqiUwLy03vEKALnncjbfHhNBUrlUx7GD+a7L2JovrFyoNmIETtKggGbsNj1AwIzeQemdLKRv6GJBg7HnfEWva7Qr0ghR0XIjT7U+/wDSP98baQG8Um9wLEb22gYjakQB53+umPFXe8W+OJrlf/4S73pkPYbG48o/LrbrGLXY3g6ZnPUaFWdDsQ0GDZSYmDExHvwJSQefuwx9le1b5WAFVkJEyo1D+V+RvF+ZwPOJO7cI9aW2KbcpcKqxls8Mm+YpqpIJ0AEX1U9QaTq8BgkyATcxiTNZp6uXysq0M1TUgOlZTRpJDgrdNMYuUjkcw7IyaZnxAaCsX21Fah8/DF+sYNZLI6MuP2QJmQr1NJrsAE8NIkCRaxW8rzO2698rGuBcDm42GhGqtMbi0OFDTqyQuMcOUKDo7lhAKsrjUTJs11PT7vs7YCU6ZYgAEk2AG5PljuPBOxtTNAPm5CFy2hyCSsAAADwCSNRcb7BRvg12V+z7L5I95pV65n95EBf5FJOi3Pf0FsCS9vQQNIPicNg09f7VU2Rh18kkdjfsbYxVz3hA2oA3P87A+EeQueowlL2SzKPFSgwUyNRkIJG+sWkSPDudovj6SqGx38vPA3g/DRTUM6+O4IDSItAPIwBvhNB/8gnBfJJetKDSmun512KUAY4OdLbSg3pB7K/ZUEdK1R6qgTKElZvYEiCRsTblHnjoL1aaqdIkKSsGAt7ySbG085sSSMDuJ8bDlkBM3A0EXMHebEdY688D6FaVai+omnoXSQI8S6tURJLTG/XpcaZ8+LPeTHTZuCfx4YtaK2rs8teKv5zOgAkMGMFid4tsCbgC8WB9MCKNGWU+JSqIoaxDCG1RNxci4xaq5cSTJk7iZt0nnzn6OPHBsTsDE/0/I+7HjCGijdqaMiDWhDeL5ZRp0r91x57q/wD7TiLO8QC1BogmCCYsILW8yJOJeL15WFO039VK/CGOKIBOgmPoYOiFWDNxRDICXlx4Lm3bGtqzdQkk+zv/ACDATBPtLUnN1j/GR8LYGY2cApG0cB7LDYo1nef9j7ox2V4B+2ZhaWrSILM0TCjf38h5kY7fkcklNFpoNNNBCgfUnqepM44RwDihy+YpVR9xgT5rsw96yPfj6BydVWCsNm0kbixgzta2EXbZeGi9tyyPbDXvmja40YffbztotK9MSBI1orOJvFoBIFz6W3MdcAez2TNI1Mo51JQpr39QCxesWq1b7k90AoPkesY8er+zVwZFVs1WqOzqJARVlR00A6EnmAeoiXjZrLQ00R++rVXaoQQIkAGX9ldKASxsJPOBhO1hY0Rg2dSh0oQTU8h4vstP2LgsjXSD6GuOXabChPt57rJL7Q51Fo1XpsEZ6jGwIOpjqbTtEbE8hA3NkvM0ajL3jn8KiTeIhYHIBVttYWwe4rm8vQlQ4zNcDSHW1GlvPdg3qEGfGefi3wDzTfu0GoEtqdjMmSYg9LLz/Eca3DNytt6nqvqjcQ5rjbdoqaqdxyx4TjzGYNQKtcLyYq1qdMsEDsFLHlJ+v9sdRb7M6SIy6O9FyGDQwkkAE25BeUSWJgCSi8E4Shrvlq6ulWSEKm4cHY8iDyPkI3x2HIZgAAa73HMjw2YQSTY9SYnGf7VxUkZb3Z/fGoTjAYcOaXGnv5UXMOJ/Z2wk0KgYATpfwtyP5FTcCzL1GFfP8Lq0TFVGQ+Yt7jsfdj6FrKtQHWon7rAXEbRGxBggnmAd8Vcz2dFQHuirBv8ADqCZAUkCdwPYFwbBidTHAsHbbm2lHXP9KybBRm9MvK49NfuvnnGY6nx37O6NyVOXPiJYXpwNZmNh4V1G4gFZuYwnZ3sNmEqtTUByo1QDBIEA2PMExEzbDyHHwyixpz+dEvfg5G3b4hw+NUu4zEuYyr020upVhyYEH4HEWDgaoQgixWYzGYzHLxZjMZjMcuV7K8UamsLIYEMrTtB/CZB8juMZmeMPVJNXx2gTYL00hYAjFHGyUyTAE4jlbWtFLMUTpq7jUoK+HTYWI0hRMAi8GZAnrOLfCeFDMNULMwKUy50qJaCNYjUJgFrjeAIuMDqBKx4iSDYKbD/v5e7ed8MmT7ZP3OgkMwdeZEqZMXuYYLyv7sDzd4B4B+kRG1rvqNEBfhrg6qDd4DIBpyGt1T2hYXIkeeJKGdblWcHYq0+Q3lib+WOhcQ4DRamlNl8DKtRHpjwqV31qH8IOq5Fhq6gYXuHdl0FRWJEAlnMFmCABvClyzEFhdQRAPQ4FZjY3tJd7Ir+I8H/j08/ZVaeUL+Oo1EAjUJRFclRdQGUKATbUwt57HonYOgopl6lFNaVD3QUyFDKoPh5TAInygDCTX4wiPNKnpCuAKlalJkgx4C08m5WMxpmMOf2X5tdFdWdT4xAgCByL/wAbSJ39lcLe0y44YupQW5/b7qTmNvYkjj0U9o+qCWIkezYX8+c+/ErVQttz0/vgfVqAldKsf3gEmwHhN9O5EwPVvI4v09FNdZYEAdZ2xinsbbXklxw0mcVFRupSnv8AK3p0yRqY6RF55eQH9T/YHna7MDfSgIBPqY8Xl5YvftD1KqMDpS50wZJ5AzEDn62wr5ug71VgkBVhmUkGdeo+d4C26nrgnDReLxGn41TrC4ZveVsXCh5a+1LbqrTi1FKrt+zKxdXJepMzCspABMKNTEmOmJaWW0E1BuQvec9lCyPTa3L5ymm0kkzN5iP7nGxaAbi8T7hYYOMhoGjRPgwBoHXXotqxv7hPwGB+ZzmpdPITjK+YLEg2HKNh5YrsIxJjKXKLiisM2q0ZF8/PEGnVHQYmicbqmLw6iL01XG+LvNeqetR//I4qYlzBl2PUk/E4ixuWigAXy+R2ZxPFS5XLl3VF3Zgo9SYGPoal4Aigz7CCSB6m+5CyxG/htjkf2fdn3qZqjVK/u1LNPmgt/qI+GOyGl4QeYuT67D/e2+M521OA9sR3V9dPZZntQOnma1twwEu+1dovatKgqOvxACk5d4porOdUiAu5gjy2v7Q6459x/KniM9xnqRTlRPh+MSzGeq4N9rOIrUVkBHdIjNVATWCVMhTcKPEAI1AlmA88ITcHSrr7vLsBSMOyVlZrSD4G6kE29xOIdn4UNHemxruFB60ueCZsxDu5Ahkc1tBYnML8wD99VT4n2IzdIk9yzKOaEPy/hv8AEDAF6ZBgggjcHf4YbuDcYajrVc1eIFOsGEESYu2lDIAmTudt8WavbKqVH7ZlKdZT9+BflZiGHwjDoSztsQHfY+h+VzZp2mhaHcrH0PykcqR78eYdp4XmLTVyxnwySVEm4++N/NR6Yhq9jMsD4c9TI5GE5/8Aq4mMWwWeCOYP4qr24lpNHAg8R0Ex9ruDqzrmg/cVk0gs3sMVMKWO6kiBNwbeuDPC+IU6qd6Jptm5VG8WlMxoAK3EKH003UwNWph0wO4vmqVOi0MWTNITTNygYp4gywGVSbypkGbWwr/Z1xTRXaiahAYeAajoLLeCmxkCx3t54RiF0uGLjXw6cto8iOOlNq1Epa2YNZavv+wn3gPGqlag1QgiplxUGYprpkMo5AkCCAx33WMFuE8Wp1110zqW0MNiSJttcXkG4viplUSlmXzLDQagirp/5bgHdlP3gOYMGT1wEq9l61Ncxl6EimrDMZSopmCCCEI3m++xknywsMcUhP8AjpTdf6hxpW3+vJXl8sZo8Vt7cePun2jmmMg3EARF/XATjHC6Rr0WCtTLGpSGkwFdjrRtiEZj3i69P3yDeMU6XF3XIrnTTc/u0YpsYViKmmdxBLT0UYJZpu+oAFwFrr+4JjmodWHnI1xvbywIyN8L6iwqQeYF7baVqvHiN/0m9iFWz/ZbvVkotemfulRqWNZIgmLAIggySSSYwl8V+zOmxIpM1Gpf924JFgpaJuQupQWUsL46TwPiXeoGMU2ghhyDqStRT0hhbkeWC1ceACtTWpYEWBBKsGHzUH1XEmdo4jDPy165aH7KMgzjxAO56+q+dM52JzNNoZVj8WtQvxYg/EYD53JtSco0SImDO4B39+Oz8TyUV6neau5oZcVQxVWMMxkd641yWkm8wsA9eNZys1Wo7ndiWPlJnGxwOKfiBV1LAacdPtqlOIijYKsB12/0q2PYxIaYjf8AT/fG1LMaVI0gkxc8vTDJB03rxKI+8fd9f0nGzZgRAHu5e/mfecQFpxulEn6/Lrjxe13LxqhP1/TFrI8PL33A3AMQOrMfCgm0n4Y2p0lpwXJBH3VPiPv2UfPEeZz7OAoAVBsi7ep5sfMycRJJsFMAC7vRFRxlaH/LIqODIN9CnqoMF2/ib3CMWcr2hqVFIakl/wDEA0MCCreAjY+HZbSSTuZDUOGH73IjVtAHLUxss8pvbY4IUuL00dFEFQy6mC+ECRJVDOo23cHayqcDvjbsFTvRTZHGzzQbuv7T/wAR7PPVUVFaEaCwkMNIH3GEADeLiZFxAwS+z8AAE02pIrOBqUAyAPFpFrz0PK53wgZXilUZpgWqgUy4Z0fZFc6joI8YCknT8ZjDr9n+YatVZtWol3XxWtB0grHhJA+jjP42GRmHcHEEddX9E1EzJczTaxB5UXQs7XSkQxKEtCjUD+v5C3PCfms531XLl/CSzQpZgQXRwseKCw58rSMF8yadNDWrPqVG1SdlGmwFx90SR6H1WslxfK1AppPTOlvDJghrsI1QZ3v54S4SHK0uAJ2V2CxVkccYAaHcBsvw5JqzWZJQqAVBtYmY9eV7YqGpJMWxGrOQZvJB+Mz+Qxq1QIuphc7LPtfoPPFQbSwR+Hw7YW5Wga7OKnepAuPIefpOB2YzEm48o6f1x7WrFrneNjt6DoMQtU9+LWMoj446XK8YAYjFOcSKk4mVMW5qIjNRRCniHPPppVG6Ixv5KTi3pxvTQSNW3OP98RDqGpVb3eEpOP2fPTyOmjSSvmqgVnIbxU1YEhVQwVJXmw5+WFvjXBaeRIps3e5mIanp8FNmAM/xmDAEX3NoB7NneC5WuRVBCtqDllcqZWSJn+Zug8U4CdjuygzOdr8RrSytVY5YN01TrHkNlPkSORw0g7WLWOklNhelKEuOjdTbXSlrrCvjLiG5S2m8U/v+q0VjsdwVsvlKVNyFYoXIiDLeIhv4hJX3AY27Tdp6GWMPUhtLaVMksRYk6REahpHUg9MNuaygeVI0sDKnygD8xhB41lcqcwe+pJULaabOTqKGDohYtIk2jkYMzgTCuZjZs0ta6mn2vuWSmfHA+bNGXB5NCKH6aVGU6EbDxteiRa3aum3eEglgBo1d4VfxCx/eDTaGuCCUFgYwsZMu9QKrEGowBMkTJ5xym+PoHhvZzJmmrfsuXEjfuUYG0E28wTv78J3bb7O8xWK1Mrl8t4OeXLIzDlNNzpkfwmTPphxh+1sPnMJGXiSKJlA+KQHIbnf116LmHEMr3VVk1aypAJjmPaHuaR7sEq3FqB8VNKlB4/w2GmY57GJAt5n3tXYrNU85mxRq5DKBFQmqSrKwKiC06rEvHhIPPbCRx16JruaC6aZZmRZJ0qT4VmTMLHxIvGGkcveSGJzSCADWopfkeCIMYNKm465KOtxMuCHRCfxaYbfeVjUf5pxSxmLNPh7sAREH+JR+ZwZZq9s1O/A+0GWrI9GuFWlr7xVcyB5SANJ1E8gCG5c9eMdiP2f/AOoonXTBDgqbhRHiVgSGjeZ5X3OEHBTg3aSvlZ7moQDuhujeqm3v388AOwr2OLoXUrq06H4PqmIxbXtDZW1podoXUcjnNdalpvQzIKGw8DgEg6S33l1Ages4n7KVatKlVpGs5Wm5VdiaYWDpJkmDuOgBB6BL7O8bkaKmmmHYtTmwSoPEpWTZT+YHWA7cKzcZjvqaCotYKtQaoCMoMkjYkyoMG0NudkeLgMYcyntehtffS3lxTeN4lIk14c9fLQ8PJMXCMyDTcVdLidVgBMjSwN9MkjlG/lJD5vsnPDO7p1meplnNXLkLpcaSSqeL2m0krax0qIEYB8V7ZPQrVadRQs6WpMkxBaCGTVBvabGRMNtg/wAI4yuZopUVWIMA6JOh4JIIFxt7Qjl1wA6GeGkosCQdhGn5qRsUXRRyEtBoRsPW/wDSs9l873mmovgNaC6NaKiwtVY+6fCOQmJ54udme0i5h66KpptQqNTZTYe0wUxymGtvYdcRd8DGo95F1jcGINx5TuPf09ymT15upm0LKXVKToWBQgEeL2Z1CJgEc+pwJKI3h5Ipa3Ag6cbfcLnxytAJ02q3m8uKp0oVIqspYgWiYI36B7+++OD8Y7PGjXqUi5lHYXU35qbW8S+L0E4+gOHUDTeosBURKaJAAuQR4fJVj3k4559rOUalXo1kUFKoKsG6iNxudS6QYuRTja2GHY2KMc5hBsRbmBX2QuJa1zQdy5m/Cv41Pnccz5dBPoRjVeFE/eT4n4bfW2+DQZhPeCTYbHVfVJ0yNJZmYkuR0Ai2K9TjLqJVeRvJPODJ5+LoALDcDGuD3HRBOiY36rKCj2bci7U9x98T89vz8sWH4PXv3SqfNaiMfcA0/VgMbU+LZjkgseZ2Px/hb8+QwUy3aWusTTpGbXmfcJt9eeKnvmGgBV0bIDrUJePZrMzekxm9oY38gcTZfg9ZBIo1WmRCo3zYAx6D4jDHT7S1HMnL5U9J/X62xYp52qY05fLAz/1N/S0z5zih2ImAo5o9f2rmYWAmrHH0/SSOIJWkK6Mn4U0FRfopFz53J64rnI1B9x/8p/THTFeuRpbK5Z1O69759CpxTqZCo16VBKJ/+3mHHPmjIV+QxzMdsIA8x8qL+zyTYk+R+EhqaqtqIcE7m4n1ODHAONVEzDNTZqUrXKhWax7tyu55G074eckc0FINKm0QJGYqi997GLcrYlpNWEGpRRR5VatRgOcLoIJjnOKJMeHAtLAf/IeytiwBBBLiN9QVU4b29yYQKXZP4dDaQfKJn1Mk4IZvimRzFP8AwXZ3pgakgkxA3USSAfni3llpvSL6FQkEDWhEGLajGI+EUlWkv7QmXFVTIjTA07PJAKn63wmeYgS9ocCDvHx6poO9LgHZSP8At/ascN4BSyxWpTNSkd9C1HCmR95CSsXxczFZHvJU+dx8RcfDFatxSlPtITzOr8hq+eIGzqHmI8pPwvgItkecz6k70fDHG27bcqeyleiRfcdRcf7e/EaCcbUal5UEf5h/XFsCQSVkk+fxOOJy6osvookXG+JAP4D88SVKMW0med/ltiklVGS6gC4lUBbuCRIsIBMkCATt64r8VpVWoVf2dStXS2iY3A3mBBI25TGORZnP5rLl27yoBU1UyXMsdJQvZrr4oGoQbETvhlgMF/JNcwFDpvSvHY/ufDlN9u5dx4HlalQVKeb7o0qxIpgbuAb/AOmAY6nDJWzioiaRdmVFEREmNjEAD5RhA+xbjlXN06lOuoZctp7p4ErrmV+QM79eWHjjmWYhXWzKZBB57Dna2EvaTaYsxPoKUsPp03cRSqTQv76TxGxNv31oqPEadWrmTpbTTXQqkRqBBbvCZiV06RE2seoKFTysq9Y2LNUrqWU7Me7o2EkjSEewnw4bRnjSDMF1M506BOrvHKqWBJgKKepmEfcJ5nEWdo0qtNl7qadpCuDIUQLgz7M2sL+7BmFkMIpS1hs2a+vuhj2W10lXDxDrr+kJ7N5XPZahTKJl6iVCxqGo+mIEyunwgDxzubDpOLi9qgarHVppvWSjlyQCKliSy1FnXqgAQwC6wCARiPN9o2NJUGXf92jmmogk1NMUzIYxBLEnqwxBleE6Ey6lAauXGlDzFSool9Ja8k6jvGk2wQQ2Ql8zRU10876kbAORVj+z6PDXM43FUc4xxKjRoVczVUQFK6gJLaiEFmkEFutrSZxxbM9kkdWqUcyhUH/FHdiTNhUUvRm2xdT5YY/tY4/KUcqjeEfvHjylKYO02DNEffGAtFaeXyqLWUlXptVIEXeqrLRBvIAUazbcIdjOG/ZmHfBB3lTVx01sNNfxvQ+Ie0yZQLC3LopPZYx5gzw/IU6yCn+0rTeSdNZStOf4aoLQSAPaCiwvif8A+BM2fZpqw5Mtakyn0IeDh8Z42mjjTnb318kOGOOgS/jZT5TjzTixk8k9VtNJGdugEn+2LSQBUqIBJoFiZgkaTEGLsJIAJ9k7gXNhgrwntRVy4ikROsN7NmuLEfeBIFiPhi6ewj0U73N1FopAMCXe/IKLc95MYZMvSy2Tp0qtCkKi1GBNV51wTA0LF7i43i8HfC+bExObRoz19K89PdMYcPKDVxy+9OXzRWlovxHLsa1A0KggioQNJ2nwmGQH4fDBXgPDKWVQhHZwWBJ2BMRIIuP6n1xVqZl6jCoJpqv3qu/TwUbG+0krvtizRprM0w5JO7EEqCfZE+FFED1gbnGflLiwsrRu7YOFeuSfRNaHZjc0pXrrirScRZl9gooJliCoN7FViSNrn4nBLKV0HhgsANQjwmCTZWi8fhP8PUSHObSlTL13XStiSdjtBiTqPS2LtOoteiWAR6YnxL4gR95QQbGPU2GAZIxTSgrrs69FeaOo2t/lHcnmlA0JHUqRpIt0AkmOaiPPAXtbklfKOh1IQ9NaYG5eowVIAMgHUQSWJgMJws5HtPmcrmkpuCaJcAlgSCshZpubqACDpJbpbfHQs5XSpVRCxBBSoBzIQ7gbsuphYjdeeK5IX4SVr9Qb1HBK3vBq1op8r5/43lXSu9BCWFI6DsFVgPHEQoAfUJ5jfFISk+yxO7E2tJiDvcfLmDho7a8GfL5ioW1VKbVC4Y/8sBzqUvpmWKnc73sdsU+1nFEzSUO4QKq60AgA/daIiAFBiZve1sbWGbO1mUVBGvl+Uoc0AEk33IYM8ZX2BcXJ6RyHL2tvxtizlw0DxCbfdvYlb+LyJ+OARosIJBvz+vdi4lfSIJ63331Dl/MevqMEuZuUGSXuii045m3kPuiNo+pxZXM1AIDEDw2id56kzy5XxUXNkxPM7b7mmfkCvqcXqMEkAwbAze83AO8yVHy3mBncUYz/AFVvLZtzvXrCDHhZR8guC2TyKNH72sY2HeuCP8sRgamRNixFh06AWvHlfy5Ynp/s6QdbOQdh5b7D054AkAP018gj4y4fX9yjy8ESBqes4Fhqr1Zub7PHy5YlPBqBEaWja9SoZ9ZYj5YH0+NJaEMRZmaPS04m/wCJM2zBZ20JJ+J8J54VuZPXUjz+E3b3BH0g9cVco8Hoj/DRj5qp/piQ5WkgnRTUddKgflipToz7T1D/AN+n5JAxuvDaU6u7Qt1I1H4mcUOrXxOPXmiWx7WtHXksbjdAWFUE9Elj8EnGU+JF/Zp1Y6sNA/1EMfhi0pgdAMZTrK6hlIZTsRtiFW0qGn1/QVga+tC4eQ/ZUiDEwOIgcbq2KDdTIUysev54hqCpqGlwF5gj6/pjYNj2cQBoVCilVz1ONanDKTL+/ppWZiWGtQ2kbCJ28IAA9TucbUiANR5bDqf0642GaZjuSTjwFzfpNELLEJLEWCZez9WlTpilSRaaDYKABf0i5PPBZzNjthMbOxYQRzI5n3chy+PPBDK8cIUDcX3N/cf6H4jCubDOc7MNqUzYIt8TR5KbiXA0a6HQyyVaJCtpKho8gT8TEY5v2k+zXOLXqZjLVLNYLRJD6RCgHU41+EAm5JPI46V/xum3hJ0sY8LQuryUnwsT5E4E8C7a0M27UwTSrKxBo1Bpex5XOr0Fx054Y4LEYzDAvYKga1FbfHHT1QcobJRrzdctr8ZzuRKPXWoW1E+JXVTNxqDKATOwERGNaH2k1hrdijtcqChVpY9VMQq6r7zp93ba1aQQQDNoMEEeYwncb+zbI5gyEOXc86ZgE/yGV+EYbQdqYaX/APRFTiL/AG1HkuMWJZeN55Ll2QzzZvONVqeEXdyCfCigCLkyICr6Ykbt3V11GK0nWo0lKlJSIACqLAGywo6Rg7xD7IszS1fs1dKgIgqSabEdIup97YSOJ8Cr5cxWpPT8yLH0bY+440MMmFxP0EG1ANoHI3/pLSJojUghX+8ylUkt3mWJ30RUp3/gJV1HkC0YL0+HmB3fEsqiQIUyhHqhSQeZnffnhKx7qwU6AnRx+x9xVV97vH49l0Dhv2c00g5mpqb/AKVPe/KZH/twfoZ9KI7rL0u6OkFQi6nJ1AEMNxaTqMAgi4xRWiQIZyAZISmZJnk1YjflCgHwjxHG+XrAqUVQgbYLa/QndidrzuDywhkL5byHN9h6bfvzWjiiYy0Yp7/PWi3zNJqqstVu7pvM00IZ2vfVUMqvPwiTtfArIfua3cjwo4buqgGqooabayZW82UC/ri42eFHLvmKmo0xU7pFC+08NME+yLbn/p7GYwNyWfXiKtS8OX0gsG7y4gEm33xYSBpiJnli6NpDXVHh2nYDy1JHnuVUskQINfFu203bgD+0Y4RVVHPeHx1HCOFP+KQADJNgw8Xn4bYG9rO2FfLZmpQpqqrTtJW5DAHUIMAGZEeuIS3f00qsSrqRSrAyNLqx0OymxioQCDIhtrGLHaalUzmWp1IZatMhKlNEJ1co0raVe6z9yst5Bn1sbBMHSCo0PA7OuIVM078lIjTdx+P73Jgy/c1lNJm7xM4mvXOmmKiBSPCPEsadTHV/h1bCMI3ZqpUoZzRBpuzmm9NZIAup1CT7Jvcna/XBzs1TOWQU66EvrFSlRRtVWRvqUCFBHUgQWB9o4NU+DNW1tUVaSVDLpTILOWIJ72tEmeapP82KhI3D52E1aeqgcqDdUahQbA+Uh20dX/ezYVSqdolDVKTIuYRFE9z4/CPx6gE5gEfwtfDlwLO0agqV6NXWVoLSChp0QGItya5n+TCbnUoaWo0dJCEpUp07KAysqki4JFUoS7EkRfmMR/Z8hy2ZqZYvqWrOkTDa0BkQNpps4Jt4gvlgXEYdkkDnNqCBWm8WrytdXySvzDPQivQr9la7XnTSSuKjI+XLZSro6XqUZHPw2vIsRhUXN5WqDTdGp6zPeoNKyJglNo0lvZAnSJHMMvavPVqL1qR/eJUp06YPtHvUOpWYkRrNNhqBj/mAjbCVn8ue+qAKQNZABtHiKxczYg9dvLDTAsrEKniCD5/Yk0ruS6R1HWFt1F62R7gmD3lJ/YdIMG3tKTvB0lWgGd8VK4psbKQQI5gWEyB03ldxMy2LmSqEEpPgcFTpE7yBew5Ejltiq1HSKiG7IwIBsT+IjqCALTtfDIWN9VQRu0VirWPiEqkzz/ExYcyNgBI5KINwDGtRlEAtHKLCxY/EHWLdRFxBq5rKaTY+agiJUg/iuYgCD7pxPr30jVcwTNhAiSTvFiD7se5RRSzmt1YpuYtHxnYfCIj3e6bRJaJNhHQbTvF4vtPXnilRsAJ22922/TrsMW6LA/X19eoxW5XxmtkQy9UWtf65nBKjmTygH4/2wGR45z1+v1xao1T6YDkZVM4ZMqP5bMzv8f8AbbF6nmfofphbFYrz+v7c/wAsTZfOk+yIHUfV/dhdJhq3CasxNLJmLqRBjbHqqAIAAHlYYD0M8AJmTznl64u0s8CSNzv0jzJ+7z6nAL4HBGMlablXZxiviNFve5/Kegx4z7dTt9dMD5diurvU4qYmouCb7c8VQuPWPTEC0Li2quVWLGQDAsABsMeMSg/iI94H6n8vXA79o8enpB95m3wU/EdcbV8wYY72Jvj3ujYKoN9ArgrdcSLUxUFScb9n8yKjEvbu2YOP5TI/zKVP/diLmeEu3LyQhoRrOnu6K0+beNx/4g+7lhP4/wBj6OYGoDuqwA01FJ5bArMQP4YI+WD9fNF2LHcnGoOPIJJIDmaaFCnCMeykoqk/Jdu83kD3OdQ1U2SpPijqGNqg8jDCd+WOj5XNrUyi5m41xoDW9owCw3jc25YXuJcKp10KVFDKeR68iDuD5jAXtfXztFQuWqk0qWhVpqAQoQRIkSxnmOQwW+OLGOaGAMdW+48txKWvw8mHuCXNF/8Aam0ck+5pBybUoEswG8mwA5QBz64ircPld9QI2YeXMXxzDs99pTAd3WbR/FErv0HiT/tMA/dGH3J9o+8VZMFgYqJ+8Tf2hHjgc4BA5nA8/Z8+HND69fhdDiQ9tWGvW1BeK9gMrUmaXdt+KmY+QlT8MLbfZPJtmIHQ05PxDRh7Tv6ajvFV18IFSm0aixgfu2iJMWBMXO18RjiC8yV8mEEeoIkYLjxeKjFGPqPX3rRS/j4We7gAfRDHy61sxUanTPdorVlUKJbwHwon3CYBAHUXmSUfKdt3auusItMm4K6oB2kmSbx092GfiwbIV1rBT3blS1pZQNnQbNpPigzO0iCcL3b7hIapTzFEALWsyoPCtSAx0QJZKistRTcwxHKA1wgYSA67XCx3EajnxS7GyvacrLAbN+4psy70tLZSoDUyzrr7wmbHxMyAGToLLUAkkprvMjHOqnD6+VzpQACrTqQoUSGM20i+pWHLYg3wwcMNShQVa+kd3UU0wf8AmqZm1/DDaiFIJ8b28WDPd1a76lUZcaVBIC98yrAFrCmoAAGqIj2cTjd/Hc7a067id/mNaKnuHTUJsd22n64qtmkp0ay1FLfv001cuBqqE6ZXwzfmpO9iT7Vt+C8Pql6g7w0QSC6qwartbXUMrT8JAtJ2sMFMplKeXRmRNTRLkS7tHUmGeZ9kQu+B3GO0FOg3j1I2iFRB44k7H2VE3673MmBhI6TwMFePLh1sumIgbEAXGgHWvW3VX24jlcmwoyA7so0gEkyd6h9pjzluu0YJ8Z4o1KkzrT7wrPgtMEQSZtY9J32xyXi/aBqxYhVQHeI1H+Zt43sABfbD52P4muZyZpsoZwDTqFjMqRAgciVtJ5pNseYnBd01sr738ShBixI90bN1rfPXBJ2R7QGpmSah7unWBR9AixFiTILENpMk9ce53jdalWSpJ1U2BHQOhAO3mDY8mGGnLfZ4gYyDUksFAPhQGYLTc8puPdi9W+zQZp6dSrVNIEAMigG4EeFpIvESRJicGHHYRpqdKdW15oOTDztZRx8RPX6UvaGg2bNLMUwRTFPv3MsA8AMogG9QU1FMz+HnAxz3ZtRu06p3M6y25k7E/I9Tjs3BuyWWoqaIDuraVIqOWB0ksvhnSsMSbDnhX7bZKMw1OnS0qiqBA0qCRqOwi8jfpgLAY6PP3DBYCx0t6nf6eig+B4vIbnYufUs8oqLO4ZZkHkx5b82EemIOMZgftLlb6WAUjmVAWfiJxtxDNt4kUDeGI5xynf58sUqNL+840bWiuZAucfpVmrmNVOmPwBgTe8sTMz0MRjxAefLry9JP9OZx4B5fPEiR7/8AfHui9F7qam23n9e++3K/PFmks+X18ef0cVaf11+v0xItXp9fpishEMNNVdWpG9/rliVMyW9n69+KKDrt8vhz+rHE5qyOkc+vpH54qLQiWvKv0o53PTl8P1xN+0Rty3vEep/oMCkqEEWN+X3j19LfQxLTaInl93kPXqcVGNXtmoLIhTq6jNwOuxP8o5epvi9kq5BCqwK7wbEc99ifP++A5rTfYdf9v6f2xq1baRKzYdcVOizCitbiMpqnClnhsBfkp3Pn/L5/qJIUYAkmSdz+g6dB+Zwn0A0EhpMc5MAcgd4HX1nG9PijwNUgjoTv+X0emF0mCzfSUwbjgPqHJOCMLgHGMbgRvPwHP8vjgFkuIOvMOLTyPx2/LHmf44NNQizSKaz1MD0gOb/yeWA/4j89Boiv5TMta3VjhtbvKruNpt6bD4qoPvxYzrGGgwAF+bwfkMVezqgJbYkx/KPCPyxJmKwMn/8AFb1rHE3t/wCUgbKBescRCCdtSrmXaUU9VB+Iws8H4k6Z+vRdvbAK+ekSAevhJE/wDDJw5ppUj/Av/iMJvbYGhmaWYTcH8jN/WXHuxZhGh73xHaDTmFTjZTHHHMP8SK8jY+6dqdbEqZjAVOJBiWTaA4v7SkCf6H3eeCKVNShhz+o/pgSSAt1CPjlZJory1sVuJcPFUAq7U6i+w67jyI2ZTzU4pnNANA3ib/P4Wn1GJ0zJxARuYQ4L10bJAWrn/a2mAYr0O6r3IqUo7ur56TsepBnqMBeFcdq5czTa0yVN1Pu6+Yg+eOqZ+nTroadZNSn5HqDuD545p2j7ONlmlTrpH2Xj5N0P5/lpMFiGSs7p4vu1B5fHosl2hgpcO/vmG2/Qjn8+qa8h21SuoVqhouDMMZQmCN7A2Js0G9mxPm6bVnNR1Z2b71PNuiG0DShptpAED2jtucczxsKhxf8AwGNNWGnXMFBfzc//ANjanfp+CF2Y5qm1buMxBFVaTDTDEHu1BYWiJiCQA20G+BH/AAPM0z+zhtKiSHMMxWSV7pZGqFJkwguReMWO+oKlgpqUYFN6l2kt4pNwDediwKtIEnBHstxernaNSkFWlmaUQWJM7m+xg8jMT5TKMl8LC9o8IpWuzc4DdpXVNXBpIa83G7dzSpme0OWyhHdjvqoPtB5PUzUggX5Ux6tg/wAG41TqMO7TQlS5JBUMYJeObMpvqO9zuuEHtPwcqzVQhUFyrgqVAaSJAgQDBsLBgwFtM1uAcWakxUNp1eybeFxdGk+zDRJHInDV+DZLFmab8+tNiBGMkjlyuFuHymPtTmK1CpURV7kxLPql3AJghuZ0kHqAemy8+UYgga2cbSrSwMTA5QZM89V8OtSsmfoTXbQaW9wPY+603lRqg23PpifIZTLhSwdKNNwR3llLSYkSQSASb7CLYjHiO6ZQt8W3+1dJGH+JzrU6oOrpb4N2apvU01JLAK3cwwbSx57E9THUC84b+D9wjIUCowEPTVYNjEFoklSCbSCDyscL3Fe0+XSr/wAk1K6goWGpPJgb87iAIubkYr5bLZ/MmV/cITv7PwHtWnkAL4hKx8zc0hyjifx0VU2cM8MQ8xr+vZOeZ7SaQxZ0y6TCzGrf8IubAdTc+WBo+0FCe7y9GrmmiAANK/ADUR6j3484Z9nOWUa6ztXabzZZ6QDJvuS3uwZTMoitTy6LTgSISVFxuoKz8elzzXO/jCzGl32H/sr42TvuLfc/C9ynHKtOka2eWnlh90IwLWkwEMidrfGLYRu2Xbd84/gXSgGm92YCbk+yN9gBzBm2L+a7JvmH118yzNYSV2E8hMAAchbER7C0x/jMfRV/KfqcFYZmEhf3jj4uANBy/a6bD4qSjaacRVJnPp9fXxxsEtPL9P8AbBziPBaFGzV21fgCAt+cD3xgA5vaY5dfl9bYeRyCQVb7JXJC6I0drzC3SD0+uWMUzt0/Xc7C/PEY/vHTqd4jE2uBc+dvja/QkgzBvbFigFuon6/Mn16RzuLiWm/T8v6H3W5mAZgzAan4vSOsTbyEyPIVMbB7SbD5n+8z/wCoemIEKwOVnXfqfl/v/X0xr3vS56nYdY/XEDVLX8I/tNvlGN8w4UiJ2FiIuFO/pt18U2OPKKWaysUTF73sT18h9fpi0GBuDA3v9fP4YpUqga/Ubevp52jnHS2C2R4YGYd6wQb6SbmCNwLk39kSfLFUhDblXMqRwUFCg1Q7W+t/fy/LDP2f4Esa0ZXe1ipYQTpiVBAMx4TcjoBAir0VosFJB206fZgrqDXgkkSY5Xk9WjgWQp6k0EMVqUyx08w3I+k4UYvEkR1Fh1qihlZQtNT1ohGc4bl4BAei7SDKuFVhZhBMRvDLa4N8Bs1warSOojUg2YGQZ8+Vo38sdm4jwlKoIZd+cW94NjhV4rwGrSUdyQoWNUAFCOjAyyTe+2FWE7Va7wk34n8rmSB4G/rYubVs9pBMEEbDqZt84+OA2brsukBpjxG9idp95JPuw6cd4XQbSV7yje+pICsJsbQBNxFvDcDbCzneEVFeai+BisVFuNItNuV2N98aPDyscK6c1TLncKjRTcI7Td3CNKsNIvtY336zsOuLicZlIbfTSk+Yg39+BmazBVJlWB1G4hrgj4/U4oV8wNL+g6/h9MTMDHnNRTGLfGMuatE9cOz47pIMwSPgxXAXtj+8pQTssj1Q/wD6FzgZlc8QpuDDNb/vJ92N+I53UhE2BmCORF7+k/HA8eFyS5hvRcuNEsBYdy14HxE90IPipyvkQdvlIjouDXCeJFXKzI9pR1B3H9fVWwk8Lr93UK8jI942/T34JrmiLqboZB8v7wfQtgqbDh1RTVBYbFFoB3deycOI5lWE8m5jkYgHzBEg+pwKo8aamYeZG4F5Hl8vWR+IYjy2cDDSbqwJA/8AJfcZ+eKObQm27qLH8S/1Iv636jA0UDQMjgjpcS/62HrrRNH7fqAIMg3kYq5morqVYSCIIPP6+uuFvIcTKGD7J38vOff855mC/wC0A/riBw3dlEM7Q71tHJZ4xwI05ZPEnzX1/XAfDzUncf3wKq8Jokk+IeQ2/LDGKY0o5JMRhAXZo7cFf4rxEnvWpKA1NvHTIMqBCkwdxqF4iCdoJxW7D9sP2TM66wL0ntUESfJh5g8v6xi3l8pXzLWpsM5QLLUcxodEUz3jE6dYA0EX1ggcpOmQytClQ756JFU1AyBlDACZ0qjE6xFvGvOQbYFIjMRicK1oKA3vx3bQfyF658sz84NKV4BdN7Q8PpVk7xStSnVWal41rptUBjkBBPUKeRnh3FsktKq603FRVYgMOY5H54ceAdoq1GtqdETLvqLU7C25I5WnyBFrwIm7QcNy2UXv6VHvKdQnS3tKJEgbwBG1jt5XFwTX4N/dOJIOmnoeI9lOctnjq3/HU7afCTqeWzGZIMO8CxO0AdTbYeuG6vwugrU6mYqAVNqgNQl5FwUnVIYnSZFhT38WAzcXzOYnuBpAEaU3A3Pi5CwuI5YsZDsfKF8zU0z4pm43nUT1tf58sHyn/qOXgNboZgpYDNtqdLJp4UKVV3amkVE8LsR4oFiQReYEehBwarOiiZHlJiQOig3uALn47YX6fEqdHUKXIKS3JoAUHUd/Zg/2xJmKpqUyQdWnxCOamPFbmLza1+gJSyRFzgTYJ01rXC+vv+1er8S1AaTZrAQOQB2EE3J3tY4gTMBdWqZIFot7QP8A7dsAc32gp01hidQnwgeduVusE4W892iepZfAOUG/+aR8owVFgXO4BRfjo4m5Rqm7iPaSnRJBMn8K77c/F19PTnhZ4h2rqvZD3ak2jfb8X6RgEX+j9HGBfqRhnFg4470qUqmx8slgaDh8rZjPOPz+ZGNo6+se/cTM/HGoeBb3cucXGxx7oIBJ2lh8Rb3YLQS37wjblq9LXkdPdjF3gXvE8vaI+EEYO5X9mFegHpEU6pTvAzTpVv3bFTvP355FY64G8c4TVytZqNVSrKfiNRII6i2+KhIC7LtpX59PyFOlLqmtSL7mx+QPyIjGwsRzOwHxHuuFxBNj6e7aPjieml4G5JHmbrHznFpUQVZpqPbP/wDNpED4e8+RwxcM7K/tWWetTYd5ReDTgzp06tQbYwQw06funeRgVkuDuVNQqSBuADA5+LpeR78GOFPVSoTScodFT2L20bH7v31uB0uMA4h7sv8AxuoR6ckS1hpf0XmW4MKahvBBJWzCVa9tNyt9fpJvbBPgWXpGqKlVSyjSU1QIJJ0mJ98crbk4F5fNsxaiGtSXUJG4ZXIaJIIV6iwdyL+Sl62cWjuYhwAv3oVVgkcuQ2kiCBYHAc2c1btPsrmyO+kIhxLgfeVKZVwlJYaCDuykeG8GQf6cr28pxCnlVBAJAZWmL3tMH0gRf+gLh/GGr0qrFmlI0xcbqoG5kkE7ifIYg43xZKCxWh2KqQgNiYa7/iBMAwZBJ94ncPf/AMT70tTrmiCY7ym3XWi7VQzQZAwuCSBfoxXcWxLUpAgk/HHFf/m+XoaNDUaqMpR0hlIDDVrUgHaTa0xYYc+zf2qUc5mKVFFZGZHLBgIDAExIO2kEzznlF85iOxsVCC/LYVrwAv190t72jrJh4hwJaim0MRyAg22IIg+XvwlcR7KvQ8VMlFI2uaZnkym6fV8dF/4kgYqbECbyAbxz8yP82PMzTBXb8R6z9E4pw+NmgNDoiGTOquMcW4PTKeJ0pPZWCm0tcWsCSL+Ui+2FvinCaiByyyIJ1CWERzIFvfAx3Hi/ZxagHhVbxMCDJG6xzgbRsOmEfivZl6M92wTc6bPTJ/8AJDjUYLtRr6Cvkfn+1a6NsmuvD42+SQaCypgk+Jh+Lc/5vnj0vNt5HnMe5dXPmCPPDG/ZrvdR7s0nBExBRpH3fUSSFAwAznD6lMAONS9VGpb9AQx95jyBw5ZMx5oDfcqHRuYN469Ev1zDA+/3/wB8XhX2b6vy/MRv64q5wb+R/Pzk8554zLtIj6v8zfkLXvg0iqCBoURy2aI8M/xKfMfqN/TF+rmNYB2YbevMT5x8vLAPXz2I/p5jp15TbFqlmPg3uE/0287AEySDipzNqJjmIsVJmoPiHPcdD0j1mPORzxvk85HhJsdv0+vzGIalSDM2O/vi/OLRO8ahuZxXqWP0P628+hjrGPctRRd3lDUI53pH19fLGjZuDy97AfKcUctm5sd+X9v6YsCoT19wJHuItikspqiQ/MLFGT2hppR8VQVAp8CKbyfETDTBn7zBt43wtcV7QPV0wSApJgWG82HrzJM+WA+L/D8ysGlVJFN+YElG5MBz6EcweoGJsgZH4gKlByYl8gy1oNy1JqVAC7wo21G20WA3NosMOXZTOjuTl6qtVoVJMsCNJEDSvPTM3GxAMDciOEcHCqWc0yk+3OoHSTZeskdBK6t9hJxHtEFXRSJm928UiwiT1A+AF5JxVOBMO7A/XHmrICYvHXrcmT9opZdfCVJAuoggXsI2uJ2vc+eBlXinfnSwEGYWIkgXuLiQR0J+OFX9vkHWxJIjeZ6dYuBfzxpW4mTH4el5O8Sdz/fbEW4Shqdd6tbiWsFNm5MOb4gKYip4o0kKBIiIUHkIFr3v1vgWe0tVSdPhFzF5BNjeZi5tsZNr4r0s4rJpKw0QHHSZM+sx7hteadbKstiD7huOoxeyJos4KqXEPcQWlRk/X0cbevSxM41QDlB8iMeq17bHcTghCLFMfqDj1ASRPn8hOPEtB3vMekYLZLLKKtOmxGmooOq0hnWxPTS5Fjvv0xFzqL0CqhGX0CwIqUhqqTupDBdMHoSJi8tHLG9Eass43NJ1bz0sAre4OKQ/7sR8OzXdVh3hZQdSVOoDAq8gzMTMHfTiTKzl8y1OrtLU6n8reEkek6x5hcVur+fnripVC1rnXlkb/osaTfyvqdP9Xe/6cdYzvC04rw+hVcQ7U101Bcq6jQ8/wsy3X0O+OW5LJslapl3ga10bgjV7VMgixBYLfox646F9lfaWmuWbLVHGrvC9NCblWEEL0IKho/i9cKO1Q8RiWHVprbc7X7/ZE4UjPlcLGyQeJ9mauXdkdTCAajEC5BJB+8JKiR+Ic7Y8SloB07w0sfIEyPcHMc7dJx2LtTwf9opFSxFiyNeJvZhNxMEjyEdccuzXB6qawytqUlVEENemoOiLFSpMNudJMG4xZgu0BiWeKx2hXyYbutPVecNRhqZjMBoYzMdw1UA8yHUmByKjrg7wuotOqpvpRnVoEgKRUpyD/KmWMTfVv0oZIqFprVb94DSBQXg0qmhlnVAmlUUE39k3tGNco5K92wAYojQyyABSprNx4j4DPSx3EYlKO8qDp1oqYmlrwRqrmZrU0bwHeVB3kftBICxDKBFiRaImwOPeP0EPDMtX0jvKp0swiGu8ggeE3HSbciZwPXKmmRXrVLKQ/iJliIeN9SyYWx5+zzxHxztlSqZGjRohlemzAiIEX0kXINiRe4JJkzOI924vZkqfFc8KH9KEpLSNn9IfS7S9xRekgl3JDORcAgCxJLCDMXF59ML+ZzJdtTGT19MRk48w2ZG1pJAuUK55IoVmJspnHpOHpsVYTBHmII9CJEeeIcZiZFbFQTlwn7S66VWeqdepFSOVmDTHU3B0xvMGMde7Idr6GaFNaTrqCXTmtyI9w0yf1x834koV2RgyMVYbEEgj0I2woxvZEOJbQeE8PhWtkP8AldfVlTNg6JMHXEHmYmBjWplBU9pTBJE2NhaLcjjhHAPtTzFJ6X7R+/p0yxg2eW+9q+8RLRP4j5R1HgPbijmqautYI7Fgab2IgFm09QFKCRq22GMliuyMRhbgVG8efn6ohjwTVpUnEeyKMjFYBG0SLsNIIiY8JI25nADOcG7ukQoGoLpAY+Ekt4rn12v574d8jnhVCsNmUv4t99IjpeevutM1TLI5AAB1STzFzz63nfpiDMbLEcr70/CMhxOUnMNdq4PxbgNMsAyGhUIMWGk+YiAeY5YXszwqpRNx4TbULiD16e/H0FxDsfSqDw+FZB0WZSJP3Ttabr18sI/aLsrm0eRodIZiQsbsTotyVNImAL7Y02D7WZLRtacD+EPIxjzb7fkfC5h3nWwO/p7iOd9Nhtj1LSD8DM9YjqxjDDm+Dq4nSaTG+0rPpt58v1A53IvSIkAb6SG3vvvPyGww8ZI16Gkicy+o3rYVJnVymb7xLGfVtPwxGBbSdxHI/wBR1a/oPLGocWPKLgfhB89pbmD1xK6yfMEeUsfEfhEAdYxNV1UAfl/v/TpuOeLC5wfeifNA3+o3OK5Fpk8rDrBi/u29caVcuwOxFgfiAR8se0BXBxGi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0966" name="AutoShape 6" descr="data:image/jpeg;base64,/9j/4AAQSkZJRgABAQAAAQABAAD/2wCEAAkGBhQSERUUExQWFRUWGBgYGBgYGBweHBweGxgcHB0eGxkeHSYeGh4jGR4YIC8gIycpLC0sFx8xNTAqNSYrLCkBCQoKDgwOGg8PGjAkHyQsLDIvLDQvLy8sLSwsLSwwLCosLC8sKi8sLSwsKS8vLDQsNCwsNCwwMCwuLywvLCwvLf/AABEIAKABOwMBIgACEQEDEQH/xAAcAAACAgMBAQAAAAAAAAAAAAAFBgMEAAIHAQj/xABGEAACAQIEAwUFBQYEBQIHAAABAhEDIQAEEjEFQVEGEyJhcTKBkaHwB0JSsdEUI2JywfFDkqLhFTNTgrKDwhYXJGNz0vL/xAAbAQACAwEBAQAAAAAAAAAAAAAEBQIDBgABB//EADgRAAEDAgMFBwQCAgEEAwAAAAEAAgMRIQQSMUFRYXHwBRMigZGx0TKhweEU8UJiI1JygtIGMzT/2gAMAwEAAhEDEQA/AOG4zGYzHLlmMxmMxy5ZjMZjMcuWYzGYzHLlmMxmMxy5ZjMZi3w7JLUYhqiUwLy03vEKALnncjbfHhNBUrlUx7GD+a7L2JovrFyoNmIETtKggGbsNj1AwIzeQemdLKRv6GJBg7HnfEWva7Qr0ghR0XIjT7U+/wDSP98baQG8Um9wLEb22gYjakQB53+umPFXe8W+OJrlf/4S73pkPYbG48o/LrbrGLXY3g6ZnPUaFWdDsQ0GDZSYmDExHvwJSQefuwx9le1b5WAFVkJEyo1D+V+RvF+ZwPOJO7cI9aW2KbcpcKqxls8Mm+YpqpIJ0AEX1U9QaTq8BgkyATcxiTNZp6uXysq0M1TUgOlZTRpJDgrdNMYuUjkcw7IyaZnxAaCsX21Fah8/DF+sYNZLI6MuP2QJmQr1NJrsAE8NIkCRaxW8rzO2698rGuBcDm42GhGqtMbi0OFDTqyQuMcOUKDo7lhAKsrjUTJs11PT7vs7YCU6ZYgAEk2AG5PljuPBOxtTNAPm5CFy2hyCSsAAADwCSNRcb7BRvg12V+z7L5I95pV65n95EBf5FJOi3Pf0FsCS9vQQNIPicNg09f7VU2Rh18kkdjfsbYxVz3hA2oA3P87A+EeQueowlL2SzKPFSgwUyNRkIJG+sWkSPDudovj6SqGx38vPA3g/DRTUM6+O4IDSItAPIwBvhNB/8gnBfJJetKDSmun512KUAY4OdLbSg3pB7K/ZUEdK1R6qgTKElZvYEiCRsTblHnjoL1aaqdIkKSsGAt7ySbG085sSSMDuJ8bDlkBM3A0EXMHebEdY688D6FaVai+omnoXSQI8S6tURJLTG/XpcaZ8+LPeTHTZuCfx4YtaK2rs8teKv5zOgAkMGMFid4tsCbgC8WB9MCKNGWU+JSqIoaxDCG1RNxci4xaq5cSTJk7iZt0nnzn6OPHBsTsDE/0/I+7HjCGijdqaMiDWhDeL5ZRp0r91x57q/wD7TiLO8QC1BogmCCYsILW8yJOJeL15WFO039VK/CGOKIBOgmPoYOiFWDNxRDICXlx4Lm3bGtqzdQkk+zv/ACDATBPtLUnN1j/GR8LYGY2cApG0cB7LDYo1nef9j7ox2V4B+2ZhaWrSILM0TCjf38h5kY7fkcklNFpoNNNBCgfUnqepM44RwDihy+YpVR9xgT5rsw96yPfj6BydVWCsNm0kbixgzta2EXbZeGi9tyyPbDXvmja40YffbztotK9MSBI1orOJvFoBIFz6W3MdcAez2TNI1Mo51JQpr39QCxesWq1b7k90AoPkesY8er+zVwZFVs1WqOzqJARVlR00A6EnmAeoiXjZrLQ00R++rVXaoQQIkAGX9ldKASxsJPOBhO1hY0Rg2dSh0oQTU8h4vstP2LgsjXSD6GuOXabChPt57rJL7Q51Fo1XpsEZ6jGwIOpjqbTtEbE8hA3NkvM0ajL3jn8KiTeIhYHIBVttYWwe4rm8vQlQ4zNcDSHW1GlvPdg3qEGfGefi3wDzTfu0GoEtqdjMmSYg9LLz/Eca3DNytt6nqvqjcQ5rjbdoqaqdxyx4TjzGYNQKtcLyYq1qdMsEDsFLHlJ+v9sdRb7M6SIy6O9FyGDQwkkAE25BeUSWJgCSi8E4Shrvlq6ulWSEKm4cHY8iDyPkI3x2HIZgAAa73HMjw2YQSTY9SYnGf7VxUkZb3Z/fGoTjAYcOaXGnv5UXMOJ/Z2wk0KgYATpfwtyP5FTcCzL1GFfP8Lq0TFVGQ+Yt7jsfdj6FrKtQHWon7rAXEbRGxBggnmAd8Vcz2dFQHuirBv8ADqCZAUkCdwPYFwbBidTHAsHbbm2lHXP9KybBRm9MvK49NfuvnnGY6nx37O6NyVOXPiJYXpwNZmNh4V1G4gFZuYwnZ3sNmEqtTUByo1QDBIEA2PMExEzbDyHHwyixpz+dEvfg5G3b4hw+NUu4zEuYyr020upVhyYEH4HEWDgaoQgixWYzGYzHLxZjMZjMcuV7K8UamsLIYEMrTtB/CZB8juMZmeMPVJNXx2gTYL00hYAjFHGyUyTAE4jlbWtFLMUTpq7jUoK+HTYWI0hRMAi8GZAnrOLfCeFDMNULMwKUy50qJaCNYjUJgFrjeAIuMDqBKx4iSDYKbD/v5e7ed8MmT7ZP3OgkMwdeZEqZMXuYYLyv7sDzd4B4B+kRG1rvqNEBfhrg6qDd4DIBpyGt1T2hYXIkeeJKGdblWcHYq0+Q3lib+WOhcQ4DRamlNl8DKtRHpjwqV31qH8IOq5Fhq6gYXuHdl0FRWJEAlnMFmCABvClyzEFhdQRAPQ4FZjY3tJd7Ir+I8H/j08/ZVaeUL+Oo1EAjUJRFclRdQGUKATbUwt57HonYOgopl6lFNaVD3QUyFDKoPh5TAInygDCTX4wiPNKnpCuAKlalJkgx4C08m5WMxpmMOf2X5tdFdWdT4xAgCByL/wAbSJ39lcLe0y44YupQW5/b7qTmNvYkjj0U9o+qCWIkezYX8+c+/ErVQttz0/vgfVqAldKsf3gEmwHhN9O5EwPVvI4v09FNdZYEAdZ2xinsbbXklxw0mcVFRupSnv8AK3p0yRqY6RF55eQH9T/YHna7MDfSgIBPqY8Xl5YvftD1KqMDpS50wZJ5AzEDn62wr5ug71VgkBVhmUkGdeo+d4C26nrgnDReLxGn41TrC4ZveVsXCh5a+1LbqrTi1FKrt+zKxdXJepMzCspABMKNTEmOmJaWW0E1BuQvec9lCyPTa3L5ymm0kkzN5iP7nGxaAbi8T7hYYOMhoGjRPgwBoHXXotqxv7hPwGB+ZzmpdPITjK+YLEg2HKNh5YrsIxJjKXKLiisM2q0ZF8/PEGnVHQYmicbqmLw6iL01XG+LvNeqetR//I4qYlzBl2PUk/E4ixuWigAXy+R2ZxPFS5XLl3VF3Zgo9SYGPoal4Aigz7CCSB6m+5CyxG/htjkf2fdn3qZqjVK/u1LNPmgt/qI+GOyGl4QeYuT67D/e2+M521OA9sR3V9dPZZntQOnma1twwEu+1dovatKgqOvxACk5d4porOdUiAu5gjy2v7Q6459x/KniM9xnqRTlRPh+MSzGeq4N9rOIrUVkBHdIjNVATWCVMhTcKPEAI1AlmA88ITcHSrr7vLsBSMOyVlZrSD4G6kE29xOIdn4UNHemxruFB60ueCZsxDu5Ahkc1tBYnML8wD99VT4n2IzdIk9yzKOaEPy/hv8AEDAF6ZBgggjcHf4YbuDcYajrVc1eIFOsGEESYu2lDIAmTudt8WavbKqVH7ZlKdZT9+BflZiGHwjDoSztsQHfY+h+VzZp2mhaHcrH0PykcqR78eYdp4XmLTVyxnwySVEm4++N/NR6Yhq9jMsD4c9TI5GE5/8Aq4mMWwWeCOYP4qr24lpNHAg8R0Ex9ruDqzrmg/cVk0gs3sMVMKWO6kiBNwbeuDPC+IU6qd6Jptm5VG8WlMxoAK3EKH003UwNWph0wO4vmqVOi0MWTNITTNygYp4gywGVSbypkGbWwr/Z1xTRXaiahAYeAajoLLeCmxkCx3t54RiF0uGLjXw6cto8iOOlNq1Epa2YNZavv+wn3gPGqlag1QgiplxUGYprpkMo5AkCCAx33WMFuE8Wp1110zqW0MNiSJttcXkG4viplUSlmXzLDQagirp/5bgHdlP3gOYMGT1wEq9l61Ncxl6EimrDMZSopmCCCEI3m++xknywsMcUhP8AjpTdf6hxpW3+vJXl8sZo8Vt7cePun2jmmMg3EARF/XATjHC6Rr0WCtTLGpSGkwFdjrRtiEZj3i69P3yDeMU6XF3XIrnTTc/u0YpsYViKmmdxBLT0UYJZpu+oAFwFrr+4JjmodWHnI1xvbywIyN8L6iwqQeYF7baVqvHiN/0m9iFWz/ZbvVkotemfulRqWNZIgmLAIggySSSYwl8V+zOmxIpM1Gpf924JFgpaJuQupQWUsL46TwPiXeoGMU2ghhyDqStRT0hhbkeWC1ceACtTWpYEWBBKsGHzUH1XEmdo4jDPy165aH7KMgzjxAO56+q+dM52JzNNoZVj8WtQvxYg/EYD53JtSco0SImDO4B39+Oz8TyUV6neau5oZcVQxVWMMxkd641yWkm8wsA9eNZys1Wo7ndiWPlJnGxwOKfiBV1LAacdPtqlOIijYKsB12/0q2PYxIaYjf8AT/fG1LMaVI0gkxc8vTDJB03rxKI+8fd9f0nGzZgRAHu5e/mfecQFpxulEn6/Lrjxe13LxqhP1/TFrI8PL33A3AMQOrMfCgm0n4Y2p0lpwXJBH3VPiPv2UfPEeZz7OAoAVBsi7ep5sfMycRJJsFMAC7vRFRxlaH/LIqODIN9CnqoMF2/ib3CMWcr2hqVFIakl/wDEA0MCCreAjY+HZbSSTuZDUOGH73IjVtAHLUxss8pvbY4IUuL00dFEFQy6mC+ECRJVDOo23cHayqcDvjbsFTvRTZHGzzQbuv7T/wAR7PPVUVFaEaCwkMNIH3GEADeLiZFxAwS+z8AAE02pIrOBqUAyAPFpFrz0PK53wgZXilUZpgWqgUy4Z0fZFc6joI8YCknT8ZjDr9n+YatVZtWol3XxWtB0grHhJA+jjP42GRmHcHEEddX9E1EzJczTaxB5UXQs7XSkQxKEtCjUD+v5C3PCfms531XLl/CSzQpZgQXRwseKCw58rSMF8yadNDWrPqVG1SdlGmwFx90SR6H1WslxfK1AppPTOlvDJghrsI1QZ3v54S4SHK0uAJ2V2CxVkccYAaHcBsvw5JqzWZJQqAVBtYmY9eV7YqGpJMWxGrOQZvJB+Mz+Qxq1QIuphc7LPtfoPPFQbSwR+Hw7YW5Wga7OKnepAuPIefpOB2YzEm48o6f1x7WrFrneNjt6DoMQtU9+LWMoj446XK8YAYjFOcSKk4mVMW5qIjNRRCniHPPppVG6Ixv5KTi3pxvTQSNW3OP98RDqGpVb3eEpOP2fPTyOmjSSvmqgVnIbxU1YEhVQwVJXmw5+WFvjXBaeRIps3e5mIanp8FNmAM/xmDAEX3NoB7NneC5WuRVBCtqDllcqZWSJn+Zug8U4CdjuygzOdr8RrSytVY5YN01TrHkNlPkSORw0g7WLWOklNhelKEuOjdTbXSlrrCvjLiG5S2m8U/v+q0VjsdwVsvlKVNyFYoXIiDLeIhv4hJX3AY27Tdp6GWMPUhtLaVMksRYk6REahpHUg9MNuaygeVI0sDKnygD8xhB41lcqcwe+pJULaabOTqKGDohYtIk2jkYMzgTCuZjZs0ta6mn2vuWSmfHA+bNGXB5NCKH6aVGU6EbDxteiRa3aum3eEglgBo1d4VfxCx/eDTaGuCCUFgYwsZMu9QKrEGowBMkTJ5xym+PoHhvZzJmmrfsuXEjfuUYG0E28wTv78J3bb7O8xWK1Mrl8t4OeXLIzDlNNzpkfwmTPphxh+1sPnMJGXiSKJlA+KQHIbnf116LmHEMr3VVk1aypAJjmPaHuaR7sEq3FqB8VNKlB4/w2GmY57GJAt5n3tXYrNU85mxRq5DKBFQmqSrKwKiC06rEvHhIPPbCRx16JruaC6aZZmRZJ0qT4VmTMLHxIvGGkcveSGJzSCADWopfkeCIMYNKm465KOtxMuCHRCfxaYbfeVjUf5pxSxmLNPh7sAREH+JR+ZwZZq9s1O/A+0GWrI9GuFWlr7xVcyB5SANJ1E8gCG5c9eMdiP2f/AOoonXTBDgqbhRHiVgSGjeZ5X3OEHBTg3aSvlZ7moQDuhujeqm3v388AOwr2OLoXUrq06H4PqmIxbXtDZW1podoXUcjnNdalpvQzIKGw8DgEg6S33l1Ages4n7KVatKlVpGs5Wm5VdiaYWDpJkmDuOgBB6BL7O8bkaKmmmHYtTmwSoPEpWTZT+YHWA7cKzcZjvqaCotYKtQaoCMoMkjYkyoMG0NudkeLgMYcyntehtffS3lxTeN4lIk14c9fLQ8PJMXCMyDTcVdLidVgBMjSwN9MkjlG/lJD5vsnPDO7p1meplnNXLkLpcaSSqeL2m0krax0qIEYB8V7ZPQrVadRQs6WpMkxBaCGTVBvabGRMNtg/wAI4yuZopUVWIMA6JOh4JIIFxt7Qjl1wA6GeGkosCQdhGn5qRsUXRRyEtBoRsPW/wDSs9l873mmovgNaC6NaKiwtVY+6fCOQmJ54udme0i5h66KpptQqNTZTYe0wUxymGtvYdcRd8DGo95F1jcGINx5TuPf09ymT15upm0LKXVKToWBQgEeL2Z1CJgEc+pwJKI3h5Ipa3Ag6cbfcLnxytAJ02q3m8uKp0oVIqspYgWiYI36B7+++OD8Y7PGjXqUi5lHYXU35qbW8S+L0E4+gOHUDTeosBURKaJAAuQR4fJVj3k4559rOUalXo1kUFKoKsG6iNxudS6QYuRTja2GHY2KMc5hBsRbmBX2QuJa1zQdy5m/Cv41Pnccz5dBPoRjVeFE/eT4n4bfW2+DQZhPeCTYbHVfVJ0yNJZmYkuR0Ai2K9TjLqJVeRvJPODJ5+LoALDcDGuD3HRBOiY36rKCj2bci7U9x98T89vz8sWH4PXv3SqfNaiMfcA0/VgMbU+LZjkgseZ2Px/hb8+QwUy3aWusTTpGbXmfcJt9eeKnvmGgBV0bIDrUJePZrMzekxm9oY38gcTZfg9ZBIo1WmRCo3zYAx6D4jDHT7S1HMnL5U9J/X62xYp52qY05fLAz/1N/S0z5zih2ImAo5o9f2rmYWAmrHH0/SSOIJWkK6Mn4U0FRfopFz53J64rnI1B9x/8p/THTFeuRpbK5Z1O69759CpxTqZCo16VBKJ/+3mHHPmjIV+QxzMdsIA8x8qL+zyTYk+R+EhqaqtqIcE7m4n1ODHAONVEzDNTZqUrXKhWax7tyu55G074eckc0FINKm0QJGYqi997GLcrYlpNWEGpRRR5VatRgOcLoIJjnOKJMeHAtLAf/IeytiwBBBLiN9QVU4b29yYQKXZP4dDaQfKJn1Mk4IZvimRzFP8AwXZ3pgakgkxA3USSAfni3llpvSL6FQkEDWhEGLajGI+EUlWkv7QmXFVTIjTA07PJAKn63wmeYgS9ocCDvHx6poO9LgHZSP8At/ascN4BSyxWpTNSkd9C1HCmR95CSsXxczFZHvJU+dx8RcfDFatxSlPtITzOr8hq+eIGzqHmI8pPwvgItkecz6k70fDHG27bcqeyleiRfcdRcf7e/EaCcbUal5UEf5h/XFsCQSVkk+fxOOJy6osvookXG+JAP4D88SVKMW0med/ltiklVGS6gC4lUBbuCRIsIBMkCATt64r8VpVWoVf2dStXS2iY3A3mBBI25TGORZnP5rLl27yoBU1UyXMsdJQvZrr4oGoQbETvhlgMF/JNcwFDpvSvHY/ufDlN9u5dx4HlalQVKeb7o0qxIpgbuAb/AOmAY6nDJWzioiaRdmVFEREmNjEAD5RhA+xbjlXN06lOuoZctp7p4ErrmV+QM79eWHjjmWYhXWzKZBB57Dna2EvaTaYsxPoKUsPp03cRSqTQv76TxGxNv31oqPEadWrmTpbTTXQqkRqBBbvCZiV06RE2seoKFTysq9Y2LNUrqWU7Me7o2EkjSEewnw4bRnjSDMF1M506BOrvHKqWBJgKKepmEfcJ5nEWdo0qtNl7qadpCuDIUQLgz7M2sL+7BmFkMIpS1hs2a+vuhj2W10lXDxDrr+kJ7N5XPZahTKJl6iVCxqGo+mIEyunwgDxzubDpOLi9qgarHVppvWSjlyQCKliSy1FnXqgAQwC6wCARiPN9o2NJUGXf92jmmogk1NMUzIYxBLEnqwxBleE6Ey6lAauXGlDzFSool9Ja8k6jvGk2wQQ2Ql8zRU10876kbAORVj+z6PDXM43FUc4xxKjRoVczVUQFK6gJLaiEFmkEFutrSZxxbM9kkdWqUcyhUH/FHdiTNhUUvRm2xdT5YY/tY4/KUcqjeEfvHjylKYO02DNEffGAtFaeXyqLWUlXptVIEXeqrLRBvIAUazbcIdjOG/ZmHfBB3lTVx01sNNfxvQ+Ie0yZQLC3LopPZYx5gzw/IU6yCn+0rTeSdNZStOf4aoLQSAPaCiwvif8A+BM2fZpqw5Mtakyn0IeDh8Z42mjjTnb318kOGOOgS/jZT5TjzTixk8k9VtNJGdugEn+2LSQBUqIBJoFiZgkaTEGLsJIAJ9k7gXNhgrwntRVy4ikROsN7NmuLEfeBIFiPhi6ewj0U73N1FopAMCXe/IKLc95MYZMvSy2Tp0qtCkKi1GBNV51wTA0LF7i43i8HfC+bExObRoz19K89PdMYcPKDVxy+9OXzRWlovxHLsa1A0KggioQNJ2nwmGQH4fDBXgPDKWVQhHZwWBJ2BMRIIuP6n1xVqZl6jCoJpqv3qu/TwUbG+0krvtizRprM0w5JO7EEqCfZE+FFED1gbnGflLiwsrRu7YOFeuSfRNaHZjc0pXrrirScRZl9gooJliCoN7FViSNrn4nBLKV0HhgsANQjwmCTZWi8fhP8PUSHObSlTL13XStiSdjtBiTqPS2LtOoteiWAR6YnxL4gR95QQbGPU2GAZIxTSgrrs69FeaOo2t/lHcnmlA0JHUqRpIt0AkmOaiPPAXtbklfKOh1IQ9NaYG5eowVIAMgHUQSWJgMJws5HtPmcrmkpuCaJcAlgSCshZpubqACDpJbpbfHQs5XSpVRCxBBSoBzIQ7gbsuphYjdeeK5IX4SVr9Qb1HBK3vBq1op8r5/43lXSu9BCWFI6DsFVgPHEQoAfUJ5jfFISk+yxO7E2tJiDvcfLmDho7a8GfL5ioW1VKbVC4Y/8sBzqUvpmWKnc73sdsU+1nFEzSUO4QKq60AgA/daIiAFBiZve1sbWGbO1mUVBGvl+Uoc0AEk33IYM8ZX2BcXJ6RyHL2tvxtizlw0DxCbfdvYlb+LyJ+OARosIJBvz+vdi4lfSIJ63331Dl/MevqMEuZuUGSXuii045m3kPuiNo+pxZXM1AIDEDw2id56kzy5XxUXNkxPM7b7mmfkCvqcXqMEkAwbAze83AO8yVHy3mBncUYz/AFVvLZtzvXrCDHhZR8guC2TyKNH72sY2HeuCP8sRgamRNixFh06AWvHlfy5Ynp/s6QdbOQdh5b7D054AkAP018gj4y4fX9yjy8ESBqes4Fhqr1Zub7PHy5YlPBqBEaWja9SoZ9ZYj5YH0+NJaEMRZmaPS04m/wCJM2zBZ20JJ+J8J54VuZPXUjz+E3b3BH0g9cVco8Hoj/DRj5qp/piQ5WkgnRTUddKgflipToz7T1D/AN+n5JAxuvDaU6u7Qt1I1H4mcUOrXxOPXmiWx7WtHXksbjdAWFUE9Elj8EnGU+JF/Zp1Y6sNA/1EMfhi0pgdAMZTrK6hlIZTsRtiFW0qGn1/QVga+tC4eQ/ZUiDEwOIgcbq2KDdTIUysev54hqCpqGlwF5gj6/pjYNj2cQBoVCilVz1ONanDKTL+/ppWZiWGtQ2kbCJ28IAA9TucbUiANR5bDqf0642GaZjuSTjwFzfpNELLEJLEWCZez9WlTpilSRaaDYKABf0i5PPBZzNjthMbOxYQRzI5n3chy+PPBDK8cIUDcX3N/cf6H4jCubDOc7MNqUzYIt8TR5KbiXA0a6HQyyVaJCtpKho8gT8TEY5v2k+zXOLXqZjLVLNYLRJD6RCgHU41+EAm5JPI46V/xum3hJ0sY8LQuryUnwsT5E4E8C7a0M27UwTSrKxBo1Bpex5XOr0Fx054Y4LEYzDAvYKga1FbfHHT1QcobJRrzdctr8ZzuRKPXWoW1E+JXVTNxqDKATOwERGNaH2k1hrdijtcqChVpY9VMQq6r7zp93ba1aQQQDNoMEEeYwncb+zbI5gyEOXc86ZgE/yGV+EYbQdqYaX/APRFTiL/AG1HkuMWJZeN55Ll2QzzZvONVqeEXdyCfCigCLkyICr6Ykbt3V11GK0nWo0lKlJSIACqLAGywo6Rg7xD7IszS1fs1dKgIgqSabEdIup97YSOJ8Cr5cxWpPT8yLH0bY+440MMmFxP0EG1ANoHI3/pLSJojUghX+8ylUkt3mWJ30RUp3/gJV1HkC0YL0+HmB3fEsqiQIUyhHqhSQeZnffnhKx7qwU6AnRx+x9xVV97vH49l0Dhv2c00g5mpqb/AKVPe/KZH/twfoZ9KI7rL0u6OkFQi6nJ1AEMNxaTqMAgi4xRWiQIZyAZISmZJnk1YjflCgHwjxHG+XrAqUVQgbYLa/QndidrzuDywhkL5byHN9h6bfvzWjiiYy0Yp7/PWi3zNJqqstVu7pvM00IZ2vfVUMqvPwiTtfArIfua3cjwo4buqgGqooabayZW82UC/ri42eFHLvmKmo0xU7pFC+08NME+yLbn/p7GYwNyWfXiKtS8OX0gsG7y4gEm33xYSBpiJnli6NpDXVHh2nYDy1JHnuVUskQINfFu203bgD+0Y4RVVHPeHx1HCOFP+KQADJNgw8Xn4bYG9rO2FfLZmpQpqqrTtJW5DAHUIMAGZEeuIS3f00qsSrqRSrAyNLqx0OymxioQCDIhtrGLHaalUzmWp1IZatMhKlNEJ1co0raVe6z9yst5Bn1sbBMHSCo0PA7OuIVM078lIjTdx+P73Jgy/c1lNJm7xM4mvXOmmKiBSPCPEsadTHV/h1bCMI3ZqpUoZzRBpuzmm9NZIAup1CT7Jvcna/XBzs1TOWQU66EvrFSlRRtVWRvqUCFBHUgQWB9o4NU+DNW1tUVaSVDLpTILOWIJ72tEmeapP82KhI3D52E1aeqgcqDdUahQbA+Uh20dX/ezYVSqdolDVKTIuYRFE9z4/CPx6gE5gEfwtfDlwLO0agqV6NXWVoLSChp0QGItya5n+TCbnUoaWo0dJCEpUp07KAysqki4JFUoS7EkRfmMR/Z8hy2ZqZYvqWrOkTDa0BkQNpps4Jt4gvlgXEYdkkDnNqCBWm8WrytdXySvzDPQivQr9la7XnTSSuKjI+XLZSro6XqUZHPw2vIsRhUXN5WqDTdGp6zPeoNKyJglNo0lvZAnSJHMMvavPVqL1qR/eJUp06YPtHvUOpWYkRrNNhqBj/mAjbCVn8ue+qAKQNZABtHiKxczYg9dvLDTAsrEKniCD5/Yk0ruS6R1HWFt1F62R7gmD3lJ/YdIMG3tKTvB0lWgGd8VK4psbKQQI5gWEyB03ldxMy2LmSqEEpPgcFTpE7yBew5Ejltiq1HSKiG7IwIBsT+IjqCALTtfDIWN9VQRu0VirWPiEqkzz/ExYcyNgBI5KINwDGtRlEAtHKLCxY/EHWLdRFxBq5rKaTY+agiJUg/iuYgCD7pxPr30jVcwTNhAiSTvFiD7se5RRSzmt1YpuYtHxnYfCIj3e6bRJaJNhHQbTvF4vtPXnilRsAJ22922/TrsMW6LA/X19eoxW5XxmtkQy9UWtf65nBKjmTygH4/2wGR45z1+v1xao1T6YDkZVM4ZMqP5bMzv8f8AbbF6nmfofphbFYrz+v7c/wAsTZfOk+yIHUfV/dhdJhq3CasxNLJmLqRBjbHqqAIAAHlYYD0M8AJmTznl64u0s8CSNzv0jzJ+7z6nAL4HBGMlablXZxiviNFve5/Kegx4z7dTt9dMD5diurvU4qYmouCb7c8VQuPWPTEC0Li2quVWLGQDAsABsMeMSg/iI94H6n8vXA79o8enpB95m3wU/EdcbV8wYY72Jvj3ujYKoN9ArgrdcSLUxUFScb9n8yKjEvbu2YOP5TI/zKVP/diLmeEu3LyQhoRrOnu6K0+beNx/4g+7lhP4/wBj6OYGoDuqwA01FJ5bArMQP4YI+WD9fNF2LHcnGoOPIJJIDmaaFCnCMeykoqk/Jdu83kD3OdQ1U2SpPijqGNqg8jDCd+WOj5XNrUyi5m41xoDW9owCw3jc25YXuJcKp10KVFDKeR68iDuD5jAXtfXztFQuWqk0qWhVpqAQoQRIkSxnmOQwW+OLGOaGAMdW+48txKWvw8mHuCXNF/8Aam0ck+5pBybUoEswG8mwA5QBz64ircPld9QI2YeXMXxzDs99pTAd3WbR/FErv0HiT/tMA/dGH3J9o+8VZMFgYqJ+8Tf2hHjgc4BA5nA8/Z8+HND69fhdDiQ9tWGvW1BeK9gMrUmaXdt+KmY+QlT8MLbfZPJtmIHQ05PxDRh7Tv6ajvFV18IFSm0aixgfu2iJMWBMXO18RjiC8yV8mEEeoIkYLjxeKjFGPqPX3rRS/j4We7gAfRDHy61sxUanTPdorVlUKJbwHwon3CYBAHUXmSUfKdt3auusItMm4K6oB2kmSbx092GfiwbIV1rBT3blS1pZQNnQbNpPigzO0iCcL3b7hIapTzFEALWsyoPCtSAx0QJZKistRTcwxHKA1wgYSA67XCx3EajnxS7GyvacrLAbN+4psy70tLZSoDUyzrr7wmbHxMyAGToLLUAkkprvMjHOqnD6+VzpQACrTqQoUSGM20i+pWHLYg3wwcMNShQVa+kd3UU0wf8AmqZm1/DDaiFIJ8b28WDPd1a76lUZcaVBIC98yrAFrCmoAAGqIj2cTjd/Hc7a067id/mNaKnuHTUJsd22n64qtmkp0ay1FLfv001cuBqqE6ZXwzfmpO9iT7Vt+C8Pql6g7w0QSC6qwartbXUMrT8JAtJ2sMFMplKeXRmRNTRLkS7tHUmGeZ9kQu+B3GO0FOg3j1I2iFRB44k7H2VE3673MmBhI6TwMFePLh1sumIgbEAXGgHWvW3VX24jlcmwoyA7so0gEkyd6h9pjzluu0YJ8Z4o1KkzrT7wrPgtMEQSZtY9J32xyXi/aBqxYhVQHeI1H+Zt43sABfbD52P4muZyZpsoZwDTqFjMqRAgciVtJ5pNseYnBd01sr738ShBixI90bN1rfPXBJ2R7QGpmSah7unWBR9AixFiTILENpMk9ce53jdalWSpJ1U2BHQOhAO3mDY8mGGnLfZ4gYyDUksFAPhQGYLTc8puPdi9W+zQZp6dSrVNIEAMigG4EeFpIvESRJicGHHYRpqdKdW15oOTDztZRx8RPX6UvaGg2bNLMUwRTFPv3MsA8AMogG9QU1FMz+HnAxz3ZtRu06p3M6y25k7E/I9Tjs3BuyWWoqaIDuraVIqOWB0ksvhnSsMSbDnhX7bZKMw1OnS0qiqBA0qCRqOwi8jfpgLAY6PP3DBYCx0t6nf6eig+B4vIbnYufUs8oqLO4ZZkHkx5b82EemIOMZgftLlb6WAUjmVAWfiJxtxDNt4kUDeGI5xynf58sUqNL+840bWiuZAucfpVmrmNVOmPwBgTe8sTMz0MRjxAefLry9JP9OZx4B5fPEiR7/8AfHui9F7qam23n9e++3K/PFmks+X18ef0cVaf11+v0xItXp9fpishEMNNVdWpG9/rliVMyW9n69+KKDrt8vhz+rHE5qyOkc+vpH54qLQiWvKv0o53PTl8P1xN+0Rty3vEep/oMCkqEEWN+X3j19LfQxLTaInl93kPXqcVGNXtmoLIhTq6jNwOuxP8o5epvi9kq5BCqwK7wbEc99ifP++A5rTfYdf9v6f2xq1baRKzYdcVOizCitbiMpqnClnhsBfkp3Pn/L5/qJIUYAkmSdz+g6dB+Zwn0A0EhpMc5MAcgd4HX1nG9PijwNUgjoTv+X0emF0mCzfSUwbjgPqHJOCMLgHGMbgRvPwHP8vjgFkuIOvMOLTyPx2/LHmf44NNQizSKaz1MD0gOb/yeWA/4j89Boiv5TMta3VjhtbvKruNpt6bD4qoPvxYzrGGgwAF+bwfkMVezqgJbYkx/KPCPyxJmKwMn/8AFb1rHE3t/wCUgbKBescRCCdtSrmXaUU9VB+Iws8H4k6Z+vRdvbAK+ekSAevhJE/wDDJw5ppUj/Av/iMJvbYGhmaWYTcH8jN/WXHuxZhGh73xHaDTmFTjZTHHHMP8SK8jY+6dqdbEqZjAVOJBiWTaA4v7SkCf6H3eeCKVNShhz+o/pgSSAt1CPjlZJory1sVuJcPFUAq7U6i+w67jyI2ZTzU4pnNANA3ib/P4Wn1GJ0zJxARuYQ4L10bJAWrn/a2mAYr0O6r3IqUo7ur56TsepBnqMBeFcdq5czTa0yVN1Pu6+Yg+eOqZ+nTroadZNSn5HqDuD545p2j7ONlmlTrpH2Xj5N0P5/lpMFiGSs7p4vu1B5fHosl2hgpcO/vmG2/Qjn8+qa8h21SuoVqhouDMMZQmCN7A2Js0G9mxPm6bVnNR1Z2b71PNuiG0DShptpAED2jtucczxsKhxf8AwGNNWGnXMFBfzc//ANjanfp+CF2Y5qm1buMxBFVaTDTDEHu1BYWiJiCQA20G+BH/AAPM0z+zhtKiSHMMxWSV7pZGqFJkwguReMWO+oKlgpqUYFN6l2kt4pNwDediwKtIEnBHstxernaNSkFWlmaUQWJM7m+xg8jMT5TKMl8LC9o8IpWuzc4DdpXVNXBpIa83G7dzSpme0OWyhHdjvqoPtB5PUzUggX5Ux6tg/wAG41TqMO7TQlS5JBUMYJeObMpvqO9zuuEHtPwcqzVQhUFyrgqVAaSJAgQDBsLBgwFtM1uAcWakxUNp1eybeFxdGk+zDRJHInDV+DZLFmab8+tNiBGMkjlyuFuHymPtTmK1CpURV7kxLPql3AJghuZ0kHqAemy8+UYgga2cbSrSwMTA5QZM89V8OtSsmfoTXbQaW9wPY+603lRqg23PpifIZTLhSwdKNNwR3llLSYkSQSASb7CLYjHiO6ZQt8W3+1dJGH+JzrU6oOrpb4N2apvU01JLAK3cwwbSx57E9THUC84b+D9wjIUCowEPTVYNjEFoklSCbSCDyscL3Fe0+XSr/wAk1K6goWGpPJgb87iAIubkYr5bLZ/MmV/cITv7PwHtWnkAL4hKx8zc0hyjifx0VU2cM8MQ8xr+vZOeZ7SaQxZ0y6TCzGrf8IubAdTc+WBo+0FCe7y9GrmmiAANK/ADUR6j3484Z9nOWUa6ztXabzZZ6QDJvuS3uwZTMoitTy6LTgSISVFxuoKz8elzzXO/jCzGl32H/sr42TvuLfc/C9ynHKtOka2eWnlh90IwLWkwEMidrfGLYRu2Xbd84/gXSgGm92YCbk+yN9gBzBm2L+a7JvmH118yzNYSV2E8hMAAchbER7C0x/jMfRV/KfqcFYZmEhf3jj4uANBy/a6bD4qSjaacRVJnPp9fXxxsEtPL9P8AbBziPBaFGzV21fgCAt+cD3xgA5vaY5dfl9bYeRyCQVb7JXJC6I0drzC3SD0+uWMUzt0/Xc7C/PEY/vHTqd4jE2uBc+dvja/QkgzBvbFigFuon6/Mn16RzuLiWm/T8v6H3W5mAZgzAan4vSOsTbyEyPIVMbB7SbD5n+8z/wCoemIEKwOVnXfqfl/v/X0xr3vS56nYdY/XEDVLX8I/tNvlGN8w4UiJ2FiIuFO/pt18U2OPKKWaysUTF73sT18h9fpi0GBuDA3v9fP4YpUqga/Ubevp52jnHS2C2R4YGYd6wQb6SbmCNwLk39kSfLFUhDblXMqRwUFCg1Q7W+t/fy/LDP2f4Esa0ZXe1ipYQTpiVBAMx4TcjoBAir0VosFJB206fZgrqDXgkkSY5Xk9WjgWQp6k0EMVqUyx08w3I+k4UYvEkR1Fh1qihlZQtNT1ohGc4bl4BAei7SDKuFVhZhBMRvDLa4N8Bs1warSOojUg2YGQZ8+Vo38sdm4jwlKoIZd+cW94NjhV4rwGrSUdyQoWNUAFCOjAyyTe+2FWE7Va7wk34n8rmSB4G/rYubVs9pBMEEbDqZt84+OA2brsukBpjxG9idp95JPuw6cd4XQbSV7yje+pICsJsbQBNxFvDcDbCzneEVFeai+BisVFuNItNuV2N98aPDyscK6c1TLncKjRTcI7Td3CNKsNIvtY336zsOuLicZlIbfTSk+Yg39+BmazBVJlWB1G4hrgj4/U4oV8wNL+g6/h9MTMDHnNRTGLfGMuatE9cOz47pIMwSPgxXAXtj+8pQTssj1Q/wD6FzgZlc8QpuDDNb/vJ92N+I53UhE2BmCORF7+k/HA8eFyS5hvRcuNEsBYdy14HxE90IPipyvkQdvlIjouDXCeJFXKzI9pR1B3H9fVWwk8Lr93UK8jI942/T34JrmiLqboZB8v7wfQtgqbDh1RTVBYbFFoB3deycOI5lWE8m5jkYgHzBEg+pwKo8aamYeZG4F5Hl8vWR+IYjy2cDDSbqwJA/8AJfcZ+eKObQm27qLH8S/1Iv636jA0UDQMjgjpcS/62HrrRNH7fqAIMg3kYq5morqVYSCIIPP6+uuFvIcTKGD7J38vOff855mC/wC0A/riBw3dlEM7Q71tHJZ4xwI05ZPEnzX1/XAfDzUncf3wKq8Jokk+IeQ2/LDGKY0o5JMRhAXZo7cFf4rxEnvWpKA1NvHTIMqBCkwdxqF4iCdoJxW7D9sP2TM66wL0ntUESfJh5g8v6xi3l8pXzLWpsM5QLLUcxodEUz3jE6dYA0EX1ggcpOmQytClQ756JFU1AyBlDACZ0qjE6xFvGvOQbYFIjMRicK1oKA3vx3bQfyF658sz84NKV4BdN7Q8PpVk7xStSnVWal41rptUBjkBBPUKeRnh3FsktKq603FRVYgMOY5H54ceAdoq1GtqdETLvqLU7C25I5WnyBFrwIm7QcNy2UXv6VHvKdQnS3tKJEgbwBG1jt5XFwTX4N/dOJIOmnoeI9lOctnjq3/HU7afCTqeWzGZIMO8CxO0AdTbYeuG6vwugrU6mYqAVNqgNQl5FwUnVIYnSZFhT38WAzcXzOYnuBpAEaU3A3Pi5CwuI5YsZDsfKF8zU0z4pm43nUT1tf58sHyn/qOXgNboZgpYDNtqdLJp4UKVV3amkVE8LsR4oFiQReYEehBwarOiiZHlJiQOig3uALn47YX6fEqdHUKXIKS3JoAUHUd/Zg/2xJmKpqUyQdWnxCOamPFbmLza1+gJSyRFzgTYJ01rXC+vv+1er8S1AaTZrAQOQB2EE3J3tY4gTMBdWqZIFot7QP8A7dsAc32gp01hidQnwgeduVusE4W892iepZfAOUG/+aR8owVFgXO4BRfjo4m5Rqm7iPaSnRJBMn8K77c/F19PTnhZ4h2rqvZD3ak2jfb8X6RgEX+j9HGBfqRhnFg4470qUqmx8slgaDh8rZjPOPz+ZGNo6+se/cTM/HGoeBb3cucXGxx7oIBJ2lh8Rb3YLQS37wjblq9LXkdPdjF3gXvE8vaI+EEYO5X9mFegHpEU6pTvAzTpVv3bFTvP355FY64G8c4TVytZqNVSrKfiNRII6i2+KhIC7LtpX59PyFOlLqmtSL7mx+QPyIjGwsRzOwHxHuuFxBNj6e7aPjieml4G5JHmbrHznFpUQVZpqPbP/wDNpED4e8+RwxcM7K/tWWetTYd5ReDTgzp06tQbYwQw06funeRgVkuDuVNQqSBuADA5+LpeR78GOFPVSoTScodFT2L20bH7v31uB0uMA4h7sv8AxuoR6ckS1hpf0XmW4MKahvBBJWzCVa9tNyt9fpJvbBPgWXpGqKlVSyjSU1QIJJ0mJ98crbk4F5fNsxaiGtSXUJG4ZXIaJIIV6iwdyL+Sl62cWjuYhwAv3oVVgkcuQ2kiCBYHAc2c1btPsrmyO+kIhxLgfeVKZVwlJYaCDuykeG8GQf6cr28pxCnlVBAJAZWmL3tMH0gRf+gLh/GGr0qrFmlI0xcbqoG5kkE7ifIYg43xZKCxWh2KqQgNiYa7/iBMAwZBJ94ncPf/AMT70tTrmiCY7ym3XWi7VQzQZAwuCSBfoxXcWxLUpAgk/HHFf/m+XoaNDUaqMpR0hlIDDVrUgHaTa0xYYc+zf2qUc5mKVFFZGZHLBgIDAExIO2kEzznlF85iOxsVCC/LYVrwAv190t72jrJh4hwJaim0MRyAg22IIg+XvwlcR7KvQ8VMlFI2uaZnkym6fV8dF/4kgYqbECbyAbxz8yP82PMzTBXb8R6z9E4pw+NmgNDoiGTOquMcW4PTKeJ0pPZWCm0tcWsCSL+Ui+2FvinCaiByyyIJ1CWERzIFvfAx3Hi/ZxagHhVbxMCDJG6xzgbRsOmEfivZl6M92wTc6bPTJ/8AJDjUYLtRr6Cvkfn+1a6NsmuvD42+SQaCypgk+Jh+Lc/5vnj0vNt5HnMe5dXPmCPPDG/ZrvdR7s0nBExBRpH3fUSSFAwAznD6lMAONS9VGpb9AQx95jyBw5ZMx5oDfcqHRuYN469Ev1zDA+/3/wB8XhX2b6vy/MRv64q5wb+R/Pzk8554zLtIj6v8zfkLXvg0iqCBoURy2aI8M/xKfMfqN/TF+rmNYB2YbevMT5x8vLAPXz2I/p5jp15TbFqlmPg3uE/0287AEySDipzNqJjmIsVJmoPiHPcdD0j1mPORzxvk85HhJsdv0+vzGIalSDM2O/vi/OLRO8ahuZxXqWP0P628+hjrGPctRRd3lDUI53pH19fLGjZuDy97AfKcUctm5sd+X9v6YsCoT19wJHuItikspqiQ/MLFGT2hppR8VQVAp8CKbyfETDTBn7zBt43wtcV7QPV0wSApJgWG82HrzJM+WA+L/D8ysGlVJFN+YElG5MBz6EcweoGJsgZH4gKlByYl8gy1oNy1JqVAC7wo21G20WA3NosMOXZTOjuTl6qtVoVJMsCNJEDSvPTM3GxAMDciOEcHCqWc0yk+3OoHSTZeskdBK6t9hJxHtEFXRSJm928UiwiT1A+AF5JxVOBMO7A/XHmrICYvHXrcmT9opZdfCVJAuoggXsI2uJ2vc+eBlXinfnSwEGYWIkgXuLiQR0J+OFX9vkHWxJIjeZ6dYuBfzxpW4mTH4el5O8Sdz/fbEW4Shqdd6tbiWsFNm5MOb4gKYip4o0kKBIiIUHkIFr3v1vgWe0tVSdPhFzF5BNjeZi5tsZNr4r0s4rJpKw0QHHSZM+sx7hteadbKstiD7huOoxeyJos4KqXEPcQWlRk/X0cbevSxM41QDlB8iMeq17bHcTghCLFMfqDj1ASRPn8hOPEtB3vMekYLZLLKKtOmxGmooOq0hnWxPTS5Fjvv0xFzqL0CqhGX0CwIqUhqqTupDBdMHoSJi8tHLG9Eass43NJ1bz0sAre4OKQ/7sR8OzXdVh3hZQdSVOoDAq8gzMTMHfTiTKzl8y1OrtLU6n8reEkek6x5hcVur+fnripVC1rnXlkb/osaTfyvqdP9Xe/6cdYzvC04rw+hVcQ7U101Bcq6jQ8/wsy3X0O+OW5LJslapl3ga10bgjV7VMgixBYLfox646F9lfaWmuWbLVHGrvC9NCblWEEL0IKho/i9cKO1Q8RiWHVprbc7X7/ZE4UjPlcLGyQeJ9mauXdkdTCAajEC5BJB+8JKiR+Ic7Y8SloB07w0sfIEyPcHMc7dJx2LtTwf9opFSxFiyNeJvZhNxMEjyEdccuzXB6qawytqUlVEENemoOiLFSpMNudJMG4xZgu0BiWeKx2hXyYbutPVecNRhqZjMBoYzMdw1UA8yHUmByKjrg7wuotOqpvpRnVoEgKRUpyD/KmWMTfVv0oZIqFprVb94DSBQXg0qmhlnVAmlUUE39k3tGNco5K92wAYojQyyABSprNx4j4DPSx3EYlKO8qDp1oqYmlrwRqrmZrU0bwHeVB3kftBICxDKBFiRaImwOPeP0EPDMtX0jvKp0swiGu8ggeE3HSbciZwPXKmmRXrVLKQ/iJliIeN9SyYWx5+zzxHxztlSqZGjRohlemzAiIEX0kXINiRe4JJkzOI924vZkqfFc8KH9KEpLSNn9IfS7S9xRekgl3JDORcAgCxJLCDMXF59ML+ZzJdtTGT19MRk48w2ZG1pJAuUK55IoVmJspnHpOHpsVYTBHmII9CJEeeIcZiZFbFQTlwn7S66VWeqdepFSOVmDTHU3B0xvMGMde7Idr6GaFNaTrqCXTmtyI9w0yf1x834koV2RgyMVYbEEgj0I2woxvZEOJbQeE8PhWtkP8AldfVlTNg6JMHXEHmYmBjWplBU9pTBJE2NhaLcjjhHAPtTzFJ6X7R+/p0yxg2eW+9q+8RLRP4j5R1HgPbijmqautYI7Fgab2IgFm09QFKCRq22GMliuyMRhbgVG8efn6ohjwTVpUnEeyKMjFYBG0SLsNIIiY8JI25nADOcG7ukQoGoLpAY+Ekt4rn12v574d8jnhVCsNmUv4t99IjpeevutM1TLI5AAB1STzFzz63nfpiDMbLEcr70/CMhxOUnMNdq4PxbgNMsAyGhUIMWGk+YiAeY5YXszwqpRNx4TbULiD16e/H0FxDsfSqDw+FZB0WZSJP3Ttabr18sI/aLsrm0eRodIZiQsbsTotyVNImAL7Y02D7WZLRtacD+EPIxjzb7fkfC5h3nWwO/p7iOd9Nhtj1LSD8DM9YjqxjDDm+Dq4nSaTG+0rPpt58v1A53IvSIkAb6SG3vvvPyGww8ZI16Gkicy+o3rYVJnVymb7xLGfVtPwxGBbSdxHI/wBR1a/oPLGocWPKLgfhB89pbmD1xK6yfMEeUsfEfhEAdYxNV1UAfl/v/TpuOeLC5wfeifNA3+o3OK5Fpk8rDrBi/u29caVcuwOxFgfiAR8se0BXBxGi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0968" name="AutoShape 8" descr="data:image/jpeg;base64,/9j/4AAQSkZJRgABAQAAAQABAAD/2wCEAAkGBhQSERUUExQWFRUWGBgYGBgYGBweHBweGxgcHB0eGxkeHSYeGh4jGR4YIC8gIycpLC0sFx8xNTAqNSYrLCkBCQoKDgwOGg8PGjAkHyQsLDIvLDQvLy8sLSwsLSwwLCosLC8sKi8sLSwsKS8vLDQsNCwsNCwwMCwuLywvLCwvLf/AABEIAKABOwMBIgACEQEDEQH/xAAcAAACAgMBAQAAAAAAAAAAAAAFBgMEAAIHAQj/xABGEAACAQIEAwUFBQYEBQIHAAABAhEDIQAEEjEFQVEGEyJhcTKBkaHwB0JSsdEUI2JywfFDkqLhFTNTgrKDwhYXJGNz0vL/xAAbAQACAwEBAQAAAAAAAAAAAAAEBQIDBgABB//EADgRAAEDAgMFBwQCAgEEAwAAAAEAAgMRIQQSMUFRYXHwBRMigZGx0TKhweEU8UJiI1JygtIGMzT/2gAMAwEAAhEDEQA/AOG4zGYzHLlmMxmMxy5ZjMZjMcuWYzGYzHLlmMxmMxy5ZjMZi3w7JLUYhqiUwLy03vEKALnncjbfHhNBUrlUx7GD+a7L2JovrFyoNmIETtKggGbsNj1AwIzeQemdLKRv6GJBg7HnfEWva7Qr0ghR0XIjT7U+/wDSP98baQG8Um9wLEb22gYjakQB53+umPFXe8W+OJrlf/4S73pkPYbG48o/LrbrGLXY3g6ZnPUaFWdDsQ0GDZSYmDExHvwJSQefuwx9le1b5WAFVkJEyo1D+V+RvF+ZwPOJO7cI9aW2KbcpcKqxls8Mm+YpqpIJ0AEX1U9QaTq8BgkyATcxiTNZp6uXysq0M1TUgOlZTRpJDgrdNMYuUjkcw7IyaZnxAaCsX21Fah8/DF+sYNZLI6MuP2QJmQr1NJrsAE8NIkCRaxW8rzO2698rGuBcDm42GhGqtMbi0OFDTqyQuMcOUKDo7lhAKsrjUTJs11PT7vs7YCU6ZYgAEk2AG5PljuPBOxtTNAPm5CFy2hyCSsAAADwCSNRcb7BRvg12V+z7L5I95pV65n95EBf5FJOi3Pf0FsCS9vQQNIPicNg09f7VU2Rh18kkdjfsbYxVz3hA2oA3P87A+EeQueowlL2SzKPFSgwUyNRkIJG+sWkSPDudovj6SqGx38vPA3g/DRTUM6+O4IDSItAPIwBvhNB/8gnBfJJetKDSmun512KUAY4OdLbSg3pB7K/ZUEdK1R6qgTKElZvYEiCRsTblHnjoL1aaqdIkKSsGAt7ySbG085sSSMDuJ8bDlkBM3A0EXMHebEdY688D6FaVai+omnoXSQI8S6tURJLTG/XpcaZ8+LPeTHTZuCfx4YtaK2rs8teKv5zOgAkMGMFid4tsCbgC8WB9MCKNGWU+JSqIoaxDCG1RNxci4xaq5cSTJk7iZt0nnzn6OPHBsTsDE/0/I+7HjCGijdqaMiDWhDeL5ZRp0r91x57q/wD7TiLO8QC1BogmCCYsILW8yJOJeL15WFO039VK/CGOKIBOgmPoYOiFWDNxRDICXlx4Lm3bGtqzdQkk+zv/ACDATBPtLUnN1j/GR8LYGY2cApG0cB7LDYo1nef9j7ox2V4B+2ZhaWrSILM0TCjf38h5kY7fkcklNFpoNNNBCgfUnqepM44RwDihy+YpVR9xgT5rsw96yPfj6BydVWCsNm0kbixgzta2EXbZeGi9tyyPbDXvmja40YffbztotK9MSBI1orOJvFoBIFz6W3MdcAez2TNI1Mo51JQpr39QCxesWq1b7k90AoPkesY8er+zVwZFVs1WqOzqJARVlR00A6EnmAeoiXjZrLQ00R++rVXaoQQIkAGX9ldKASxsJPOBhO1hY0Rg2dSh0oQTU8h4vstP2LgsjXSD6GuOXabChPt57rJL7Q51Fo1XpsEZ6jGwIOpjqbTtEbE8hA3NkvM0ajL3jn8KiTeIhYHIBVttYWwe4rm8vQlQ4zNcDSHW1GlvPdg3qEGfGefi3wDzTfu0GoEtqdjMmSYg9LLz/Eca3DNytt6nqvqjcQ5rjbdoqaqdxyx4TjzGYNQKtcLyYq1qdMsEDsFLHlJ+v9sdRb7M6SIy6O9FyGDQwkkAE25BeUSWJgCSi8E4Shrvlq6ulWSEKm4cHY8iDyPkI3x2HIZgAAa73HMjw2YQSTY9SYnGf7VxUkZb3Z/fGoTjAYcOaXGnv5UXMOJ/Z2wk0KgYATpfwtyP5FTcCzL1GFfP8Lq0TFVGQ+Yt7jsfdj6FrKtQHWon7rAXEbRGxBggnmAd8Vcz2dFQHuirBv8ADqCZAUkCdwPYFwbBidTHAsHbbm2lHXP9KybBRm9MvK49NfuvnnGY6nx37O6NyVOXPiJYXpwNZmNh4V1G4gFZuYwnZ3sNmEqtTUByo1QDBIEA2PMExEzbDyHHwyixpz+dEvfg5G3b4hw+NUu4zEuYyr020upVhyYEH4HEWDgaoQgixWYzGYzHLxZjMZjMcuV7K8UamsLIYEMrTtB/CZB8juMZmeMPVJNXx2gTYL00hYAjFHGyUyTAE4jlbWtFLMUTpq7jUoK+HTYWI0hRMAi8GZAnrOLfCeFDMNULMwKUy50qJaCNYjUJgFrjeAIuMDqBKx4iSDYKbD/v5e7ed8MmT7ZP3OgkMwdeZEqZMXuYYLyv7sDzd4B4B+kRG1rvqNEBfhrg6qDd4DIBpyGt1T2hYXIkeeJKGdblWcHYq0+Q3lib+WOhcQ4DRamlNl8DKtRHpjwqV31qH8IOq5Fhq6gYXuHdl0FRWJEAlnMFmCABvClyzEFhdQRAPQ4FZjY3tJd7Ir+I8H/j08/ZVaeUL+Oo1EAjUJRFclRdQGUKATbUwt57HonYOgopl6lFNaVD3QUyFDKoPh5TAInygDCTX4wiPNKnpCuAKlalJkgx4C08m5WMxpmMOf2X5tdFdWdT4xAgCByL/wAbSJ39lcLe0y44YupQW5/b7qTmNvYkjj0U9o+qCWIkezYX8+c+/ErVQttz0/vgfVqAldKsf3gEmwHhN9O5EwPVvI4v09FNdZYEAdZ2xinsbbXklxw0mcVFRupSnv8AK3p0yRqY6RF55eQH9T/YHna7MDfSgIBPqY8Xl5YvftD1KqMDpS50wZJ5AzEDn62wr5ug71VgkBVhmUkGdeo+d4C26nrgnDReLxGn41TrC4ZveVsXCh5a+1LbqrTi1FKrt+zKxdXJepMzCspABMKNTEmOmJaWW0E1BuQvec9lCyPTa3L5ymm0kkzN5iP7nGxaAbi8T7hYYOMhoGjRPgwBoHXXotqxv7hPwGB+ZzmpdPITjK+YLEg2HKNh5YrsIxJjKXKLiisM2q0ZF8/PEGnVHQYmicbqmLw6iL01XG+LvNeqetR//I4qYlzBl2PUk/E4ixuWigAXy+R2ZxPFS5XLl3VF3Zgo9SYGPoal4Aigz7CCSB6m+5CyxG/htjkf2fdn3qZqjVK/u1LNPmgt/qI+GOyGl4QeYuT67D/e2+M521OA9sR3V9dPZZntQOnma1twwEu+1dovatKgqOvxACk5d4porOdUiAu5gjy2v7Q6459x/KniM9xnqRTlRPh+MSzGeq4N9rOIrUVkBHdIjNVATWCVMhTcKPEAI1AlmA88ITcHSrr7vLsBSMOyVlZrSD4G6kE29xOIdn4UNHemxruFB60ueCZsxDu5Ahkc1tBYnML8wD99VT4n2IzdIk9yzKOaEPy/hv8AEDAF6ZBgggjcHf4YbuDcYajrVc1eIFOsGEESYu2lDIAmTudt8WavbKqVH7ZlKdZT9+BflZiGHwjDoSztsQHfY+h+VzZp2mhaHcrH0PykcqR78eYdp4XmLTVyxnwySVEm4++N/NR6Yhq9jMsD4c9TI5GE5/8Aq4mMWwWeCOYP4qr24lpNHAg8R0Ex9ruDqzrmg/cVk0gs3sMVMKWO6kiBNwbeuDPC+IU6qd6Jptm5VG8WlMxoAK3EKH003UwNWph0wO4vmqVOi0MWTNITTNygYp4gywGVSbypkGbWwr/Z1xTRXaiahAYeAajoLLeCmxkCx3t54RiF0uGLjXw6cto8iOOlNq1Epa2YNZavv+wn3gPGqlag1QgiplxUGYprpkMo5AkCCAx33WMFuE8Wp1110zqW0MNiSJttcXkG4viplUSlmXzLDQagirp/5bgHdlP3gOYMGT1wEq9l61Ncxl6EimrDMZSopmCCCEI3m++xknywsMcUhP8AjpTdf6hxpW3+vJXl8sZo8Vt7cePun2jmmMg3EARF/XATjHC6Rr0WCtTLGpSGkwFdjrRtiEZj3i69P3yDeMU6XF3XIrnTTc/u0YpsYViKmmdxBLT0UYJZpu+oAFwFrr+4JjmodWHnI1xvbywIyN8L6iwqQeYF7baVqvHiN/0m9iFWz/ZbvVkotemfulRqWNZIgmLAIggySSSYwl8V+zOmxIpM1Gpf924JFgpaJuQupQWUsL46TwPiXeoGMU2ghhyDqStRT0hhbkeWC1ceACtTWpYEWBBKsGHzUH1XEmdo4jDPy165aH7KMgzjxAO56+q+dM52JzNNoZVj8WtQvxYg/EYD53JtSco0SImDO4B39+Oz8TyUV6neau5oZcVQxVWMMxkd641yWkm8wsA9eNZys1Wo7ndiWPlJnGxwOKfiBV1LAacdPtqlOIijYKsB12/0q2PYxIaYjf8AT/fG1LMaVI0gkxc8vTDJB03rxKI+8fd9f0nGzZgRAHu5e/mfecQFpxulEn6/Lrjxe13LxqhP1/TFrI8PL33A3AMQOrMfCgm0n4Y2p0lpwXJBH3VPiPv2UfPEeZz7OAoAVBsi7ep5sfMycRJJsFMAC7vRFRxlaH/LIqODIN9CnqoMF2/ib3CMWcr2hqVFIakl/wDEA0MCCreAjY+HZbSSTuZDUOGH73IjVtAHLUxss8pvbY4IUuL00dFEFQy6mC+ECRJVDOo23cHayqcDvjbsFTvRTZHGzzQbuv7T/wAR7PPVUVFaEaCwkMNIH3GEADeLiZFxAwS+z8AAE02pIrOBqUAyAPFpFrz0PK53wgZXilUZpgWqgUy4Z0fZFc6joI8YCknT8ZjDr9n+YatVZtWol3XxWtB0grHhJA+jjP42GRmHcHEEddX9E1EzJczTaxB5UXQs7XSkQxKEtCjUD+v5C3PCfms531XLl/CSzQpZgQXRwseKCw58rSMF8yadNDWrPqVG1SdlGmwFx90SR6H1WslxfK1AppPTOlvDJghrsI1QZ3v54S4SHK0uAJ2V2CxVkccYAaHcBsvw5JqzWZJQqAVBtYmY9eV7YqGpJMWxGrOQZvJB+Mz+Qxq1QIuphc7LPtfoPPFQbSwR+Hw7YW5Wga7OKnepAuPIefpOB2YzEm48o6f1x7WrFrneNjt6DoMQtU9+LWMoj446XK8YAYjFOcSKk4mVMW5qIjNRRCniHPPppVG6Ixv5KTi3pxvTQSNW3OP98RDqGpVb3eEpOP2fPTyOmjSSvmqgVnIbxU1YEhVQwVJXmw5+WFvjXBaeRIps3e5mIanp8FNmAM/xmDAEX3NoB7NneC5WuRVBCtqDllcqZWSJn+Zug8U4CdjuygzOdr8RrSytVY5YN01TrHkNlPkSORw0g7WLWOklNhelKEuOjdTbXSlrrCvjLiG5S2m8U/v+q0VjsdwVsvlKVNyFYoXIiDLeIhv4hJX3AY27Tdp6GWMPUhtLaVMksRYk6REahpHUg9MNuaygeVI0sDKnygD8xhB41lcqcwe+pJULaabOTqKGDohYtIk2jkYMzgTCuZjZs0ta6mn2vuWSmfHA+bNGXB5NCKH6aVGU6EbDxteiRa3aum3eEglgBo1d4VfxCx/eDTaGuCCUFgYwsZMu9QKrEGowBMkTJ5xym+PoHhvZzJmmrfsuXEjfuUYG0E28wTv78J3bb7O8xWK1Mrl8t4OeXLIzDlNNzpkfwmTPphxh+1sPnMJGXiSKJlA+KQHIbnf116LmHEMr3VVk1aypAJjmPaHuaR7sEq3FqB8VNKlB4/w2GmY57GJAt5n3tXYrNU85mxRq5DKBFQmqSrKwKiC06rEvHhIPPbCRx16JruaC6aZZmRZJ0qT4VmTMLHxIvGGkcveSGJzSCADWopfkeCIMYNKm465KOtxMuCHRCfxaYbfeVjUf5pxSxmLNPh7sAREH+JR+ZwZZq9s1O/A+0GWrI9GuFWlr7xVcyB5SANJ1E8gCG5c9eMdiP2f/AOoonXTBDgqbhRHiVgSGjeZ5X3OEHBTg3aSvlZ7moQDuhujeqm3v388AOwr2OLoXUrq06H4PqmIxbXtDZW1podoXUcjnNdalpvQzIKGw8DgEg6S33l1Ages4n7KVatKlVpGs5Wm5VdiaYWDpJkmDuOgBB6BL7O8bkaKmmmHYtTmwSoPEpWTZT+YHWA7cKzcZjvqaCotYKtQaoCMoMkjYkyoMG0NudkeLgMYcyntehtffS3lxTeN4lIk14c9fLQ8PJMXCMyDTcVdLidVgBMjSwN9MkjlG/lJD5vsnPDO7p1meplnNXLkLpcaSSqeL2m0krax0qIEYB8V7ZPQrVadRQs6WpMkxBaCGTVBvabGRMNtg/wAI4yuZopUVWIMA6JOh4JIIFxt7Qjl1wA6GeGkosCQdhGn5qRsUXRRyEtBoRsPW/wDSs9l873mmovgNaC6NaKiwtVY+6fCOQmJ54udme0i5h66KpptQqNTZTYe0wUxymGtvYdcRd8DGo95F1jcGINx5TuPf09ymT15upm0LKXVKToWBQgEeL2Z1CJgEc+pwJKI3h5Ipa3Ag6cbfcLnxytAJ02q3m8uKp0oVIqspYgWiYI36B7+++OD8Y7PGjXqUi5lHYXU35qbW8S+L0E4+gOHUDTeosBURKaJAAuQR4fJVj3k4559rOUalXo1kUFKoKsG6iNxudS6QYuRTja2GHY2KMc5hBsRbmBX2QuJa1zQdy5m/Cv41Pnccz5dBPoRjVeFE/eT4n4bfW2+DQZhPeCTYbHVfVJ0yNJZmYkuR0Ai2K9TjLqJVeRvJPODJ5+LoALDcDGuD3HRBOiY36rKCj2bci7U9x98T89vz8sWH4PXv3SqfNaiMfcA0/VgMbU+LZjkgseZ2Px/hb8+QwUy3aWusTTpGbXmfcJt9eeKnvmGgBV0bIDrUJePZrMzekxm9oY38gcTZfg9ZBIo1WmRCo3zYAx6D4jDHT7S1HMnL5U9J/X62xYp52qY05fLAz/1N/S0z5zih2ImAo5o9f2rmYWAmrHH0/SSOIJWkK6Mn4U0FRfopFz53J64rnI1B9x/8p/THTFeuRpbK5Z1O69759CpxTqZCo16VBKJ/+3mHHPmjIV+QxzMdsIA8x8qL+zyTYk+R+EhqaqtqIcE7m4n1ODHAONVEzDNTZqUrXKhWax7tyu55G074eckc0FINKm0QJGYqi997GLcrYlpNWEGpRRR5VatRgOcLoIJjnOKJMeHAtLAf/IeytiwBBBLiN9QVU4b29yYQKXZP4dDaQfKJn1Mk4IZvimRzFP8AwXZ3pgakgkxA3USSAfni3llpvSL6FQkEDWhEGLajGI+EUlWkv7QmXFVTIjTA07PJAKn63wmeYgS9ocCDvHx6poO9LgHZSP8At/ascN4BSyxWpTNSkd9C1HCmR95CSsXxczFZHvJU+dx8RcfDFatxSlPtITzOr8hq+eIGzqHmI8pPwvgItkecz6k70fDHG27bcqeyleiRfcdRcf7e/EaCcbUal5UEf5h/XFsCQSVkk+fxOOJy6osvookXG+JAP4D88SVKMW0med/ltiklVGS6gC4lUBbuCRIsIBMkCATt64r8VpVWoVf2dStXS2iY3A3mBBI25TGORZnP5rLl27yoBU1UyXMsdJQvZrr4oGoQbETvhlgMF/JNcwFDpvSvHY/ufDlN9u5dx4HlalQVKeb7o0qxIpgbuAb/AOmAY6nDJWzioiaRdmVFEREmNjEAD5RhA+xbjlXN06lOuoZctp7p4ErrmV+QM79eWHjjmWYhXWzKZBB57Dna2EvaTaYsxPoKUsPp03cRSqTQv76TxGxNv31oqPEadWrmTpbTTXQqkRqBBbvCZiV06RE2seoKFTysq9Y2LNUrqWU7Me7o2EkjSEewnw4bRnjSDMF1M506BOrvHKqWBJgKKepmEfcJ5nEWdo0qtNl7qadpCuDIUQLgz7M2sL+7BmFkMIpS1hs2a+vuhj2W10lXDxDrr+kJ7N5XPZahTKJl6iVCxqGo+mIEyunwgDxzubDpOLi9qgarHVppvWSjlyQCKliSy1FnXqgAQwC6wCARiPN9o2NJUGXf92jmmogk1NMUzIYxBLEnqwxBleE6Ey6lAauXGlDzFSool9Ja8k6jvGk2wQQ2Ql8zRU10876kbAORVj+z6PDXM43FUc4xxKjRoVczVUQFK6gJLaiEFmkEFutrSZxxbM9kkdWqUcyhUH/FHdiTNhUUvRm2xdT5YY/tY4/KUcqjeEfvHjylKYO02DNEffGAtFaeXyqLWUlXptVIEXeqrLRBvIAUazbcIdjOG/ZmHfBB3lTVx01sNNfxvQ+Ie0yZQLC3LopPZYx5gzw/IU6yCn+0rTeSdNZStOf4aoLQSAPaCiwvif8A+BM2fZpqw5Mtakyn0IeDh8Z42mjjTnb318kOGOOgS/jZT5TjzTixk8k9VtNJGdugEn+2LSQBUqIBJoFiZgkaTEGLsJIAJ9k7gXNhgrwntRVy4ikROsN7NmuLEfeBIFiPhi6ewj0U73N1FopAMCXe/IKLc95MYZMvSy2Tp0qtCkKi1GBNV51wTA0LF7i43i8HfC+bExObRoz19K89PdMYcPKDVxy+9OXzRWlovxHLsa1A0KggioQNJ2nwmGQH4fDBXgPDKWVQhHZwWBJ2BMRIIuP6n1xVqZl6jCoJpqv3qu/TwUbG+0krvtizRprM0w5JO7EEqCfZE+FFED1gbnGflLiwsrRu7YOFeuSfRNaHZjc0pXrrirScRZl9gooJliCoN7FViSNrn4nBLKV0HhgsANQjwmCTZWi8fhP8PUSHObSlTL13XStiSdjtBiTqPS2LtOoteiWAR6YnxL4gR95QQbGPU2GAZIxTSgrrs69FeaOo2t/lHcnmlA0JHUqRpIt0AkmOaiPPAXtbklfKOh1IQ9NaYG5eowVIAMgHUQSWJgMJws5HtPmcrmkpuCaJcAlgSCshZpubqACDpJbpbfHQs5XSpVRCxBBSoBzIQ7gbsuphYjdeeK5IX4SVr9Qb1HBK3vBq1op8r5/43lXSu9BCWFI6DsFVgPHEQoAfUJ5jfFISk+yxO7E2tJiDvcfLmDho7a8GfL5ioW1VKbVC4Y/8sBzqUvpmWKnc73sdsU+1nFEzSUO4QKq60AgA/daIiAFBiZve1sbWGbO1mUVBGvl+Uoc0AEk33IYM8ZX2BcXJ6RyHL2tvxtizlw0DxCbfdvYlb+LyJ+OARosIJBvz+vdi4lfSIJ63331Dl/MevqMEuZuUGSXuii045m3kPuiNo+pxZXM1AIDEDw2id56kzy5XxUXNkxPM7b7mmfkCvqcXqMEkAwbAze83AO8yVHy3mBncUYz/AFVvLZtzvXrCDHhZR8guC2TyKNH72sY2HeuCP8sRgamRNixFh06AWvHlfy5Ynp/s6QdbOQdh5b7D054AkAP018gj4y4fX9yjy8ESBqes4Fhqr1Zub7PHy5YlPBqBEaWja9SoZ9ZYj5YH0+NJaEMRZmaPS04m/wCJM2zBZ20JJ+J8J54VuZPXUjz+E3b3BH0g9cVco8Hoj/DRj5qp/piQ5WkgnRTUddKgflipToz7T1D/AN+n5JAxuvDaU6u7Qt1I1H4mcUOrXxOPXmiWx7WtHXksbjdAWFUE9Elj8EnGU+JF/Zp1Y6sNA/1EMfhi0pgdAMZTrK6hlIZTsRtiFW0qGn1/QVga+tC4eQ/ZUiDEwOIgcbq2KDdTIUysev54hqCpqGlwF5gj6/pjYNj2cQBoVCilVz1ONanDKTL+/ppWZiWGtQ2kbCJ28IAA9TucbUiANR5bDqf0642GaZjuSTjwFzfpNELLEJLEWCZez9WlTpilSRaaDYKABf0i5PPBZzNjthMbOxYQRzI5n3chy+PPBDK8cIUDcX3N/cf6H4jCubDOc7MNqUzYIt8TR5KbiXA0a6HQyyVaJCtpKho8gT8TEY5v2k+zXOLXqZjLVLNYLRJD6RCgHU41+EAm5JPI46V/xum3hJ0sY8LQuryUnwsT5E4E8C7a0M27UwTSrKxBo1Bpex5XOr0Fx054Y4LEYzDAvYKga1FbfHHT1QcobJRrzdctr8ZzuRKPXWoW1E+JXVTNxqDKATOwERGNaH2k1hrdijtcqChVpY9VMQq6r7zp93ba1aQQQDNoMEEeYwncb+zbI5gyEOXc86ZgE/yGV+EYbQdqYaX/APRFTiL/AG1HkuMWJZeN55Ll2QzzZvONVqeEXdyCfCigCLkyICr6Ykbt3V11GK0nWo0lKlJSIACqLAGywo6Rg7xD7IszS1fs1dKgIgqSabEdIup97YSOJ8Cr5cxWpPT8yLH0bY+440MMmFxP0EG1ANoHI3/pLSJojUghX+8ylUkt3mWJ30RUp3/gJV1HkC0YL0+HmB3fEsqiQIUyhHqhSQeZnffnhKx7qwU6AnRx+x9xVV97vH49l0Dhv2c00g5mpqb/AKVPe/KZH/twfoZ9KI7rL0u6OkFQi6nJ1AEMNxaTqMAgi4xRWiQIZyAZISmZJnk1YjflCgHwjxHG+XrAqUVQgbYLa/QndidrzuDywhkL5byHN9h6bfvzWjiiYy0Yp7/PWi3zNJqqstVu7pvM00IZ2vfVUMqvPwiTtfArIfua3cjwo4buqgGqooabayZW82UC/ri42eFHLvmKmo0xU7pFC+08NME+yLbn/p7GYwNyWfXiKtS8OX0gsG7y4gEm33xYSBpiJnli6NpDXVHh2nYDy1JHnuVUskQINfFu203bgD+0Y4RVVHPeHx1HCOFP+KQADJNgw8Xn4bYG9rO2FfLZmpQpqqrTtJW5DAHUIMAGZEeuIS3f00qsSrqRSrAyNLqx0OymxioQCDIhtrGLHaalUzmWp1IZatMhKlNEJ1co0raVe6z9yst5Bn1sbBMHSCo0PA7OuIVM078lIjTdx+P73Jgy/c1lNJm7xM4mvXOmmKiBSPCPEsadTHV/h1bCMI3ZqpUoZzRBpuzmm9NZIAup1CT7Jvcna/XBzs1TOWQU66EvrFSlRRtVWRvqUCFBHUgQWB9o4NU+DNW1tUVaSVDLpTILOWIJ72tEmeapP82KhI3D52E1aeqgcqDdUahQbA+Uh20dX/ezYVSqdolDVKTIuYRFE9z4/CPx6gE5gEfwtfDlwLO0agqV6NXWVoLSChp0QGItya5n+TCbnUoaWo0dJCEpUp07KAysqki4JFUoS7EkRfmMR/Z8hy2ZqZYvqWrOkTDa0BkQNpps4Jt4gvlgXEYdkkDnNqCBWm8WrytdXySvzDPQivQr9la7XnTSSuKjI+XLZSro6XqUZHPw2vIsRhUXN5WqDTdGp6zPeoNKyJglNo0lvZAnSJHMMvavPVqL1qR/eJUp06YPtHvUOpWYkRrNNhqBj/mAjbCVn8ue+qAKQNZABtHiKxczYg9dvLDTAsrEKniCD5/Yk0ruS6R1HWFt1F62R7gmD3lJ/YdIMG3tKTvB0lWgGd8VK4psbKQQI5gWEyB03ldxMy2LmSqEEpPgcFTpE7yBew5Ejltiq1HSKiG7IwIBsT+IjqCALTtfDIWN9VQRu0VirWPiEqkzz/ExYcyNgBI5KINwDGtRlEAtHKLCxY/EHWLdRFxBq5rKaTY+agiJUg/iuYgCD7pxPr30jVcwTNhAiSTvFiD7se5RRSzmt1YpuYtHxnYfCIj3e6bRJaJNhHQbTvF4vtPXnilRsAJ22922/TrsMW6LA/X19eoxW5XxmtkQy9UWtf65nBKjmTygH4/2wGR45z1+v1xao1T6YDkZVM4ZMqP5bMzv8f8AbbF6nmfofphbFYrz+v7c/wAsTZfOk+yIHUfV/dhdJhq3CasxNLJmLqRBjbHqqAIAAHlYYD0M8AJmTznl64u0s8CSNzv0jzJ+7z6nAL4HBGMlablXZxiviNFve5/Kegx4z7dTt9dMD5diurvU4qYmouCb7c8VQuPWPTEC0Li2quVWLGQDAsABsMeMSg/iI94H6n8vXA79o8enpB95m3wU/EdcbV8wYY72Jvj3ujYKoN9ArgrdcSLUxUFScb9n8yKjEvbu2YOP5TI/zKVP/diLmeEu3LyQhoRrOnu6K0+beNx/4g+7lhP4/wBj6OYGoDuqwA01FJ5bArMQP4YI+WD9fNF2LHcnGoOPIJJIDmaaFCnCMeykoqk/Jdu83kD3OdQ1U2SpPijqGNqg8jDCd+WOj5XNrUyi5m41xoDW9owCw3jc25YXuJcKp10KVFDKeR68iDuD5jAXtfXztFQuWqk0qWhVpqAQoQRIkSxnmOQwW+OLGOaGAMdW+48txKWvw8mHuCXNF/8Aam0ck+5pBybUoEswG8mwA5QBz64ircPld9QI2YeXMXxzDs99pTAd3WbR/FErv0HiT/tMA/dGH3J9o+8VZMFgYqJ+8Tf2hHjgc4BA5nA8/Z8+HND69fhdDiQ9tWGvW1BeK9gMrUmaXdt+KmY+QlT8MLbfZPJtmIHQ05PxDRh7Tv6ajvFV18IFSm0aixgfu2iJMWBMXO18RjiC8yV8mEEeoIkYLjxeKjFGPqPX3rRS/j4We7gAfRDHy61sxUanTPdorVlUKJbwHwon3CYBAHUXmSUfKdt3auusItMm4K6oB2kmSbx092GfiwbIV1rBT3blS1pZQNnQbNpPigzO0iCcL3b7hIapTzFEALWsyoPCtSAx0QJZKistRTcwxHKA1wgYSA67XCx3EajnxS7GyvacrLAbN+4psy70tLZSoDUyzrr7wmbHxMyAGToLLUAkkprvMjHOqnD6+VzpQACrTqQoUSGM20i+pWHLYg3wwcMNShQVa+kd3UU0wf8AmqZm1/DDaiFIJ8b28WDPd1a76lUZcaVBIC98yrAFrCmoAAGqIj2cTjd/Hc7a067id/mNaKnuHTUJsd22n64qtmkp0ay1FLfv001cuBqqE6ZXwzfmpO9iT7Vt+C8Pql6g7w0QSC6qwartbXUMrT8JAtJ2sMFMplKeXRmRNTRLkS7tHUmGeZ9kQu+B3GO0FOg3j1I2iFRB44k7H2VE3673MmBhI6TwMFePLh1sumIgbEAXGgHWvW3VX24jlcmwoyA7so0gEkyd6h9pjzluu0YJ8Z4o1KkzrT7wrPgtMEQSZtY9J32xyXi/aBqxYhVQHeI1H+Zt43sABfbD52P4muZyZpsoZwDTqFjMqRAgciVtJ5pNseYnBd01sr738ShBixI90bN1rfPXBJ2R7QGpmSah7unWBR9AixFiTILENpMk9ce53jdalWSpJ1U2BHQOhAO3mDY8mGGnLfZ4gYyDUksFAPhQGYLTc8puPdi9W+zQZp6dSrVNIEAMigG4EeFpIvESRJicGHHYRpqdKdW15oOTDztZRx8RPX6UvaGg2bNLMUwRTFPv3MsA8AMogG9QU1FMz+HnAxz3ZtRu06p3M6y25k7E/I9Tjs3BuyWWoqaIDuraVIqOWB0ksvhnSsMSbDnhX7bZKMw1OnS0qiqBA0qCRqOwi8jfpgLAY6PP3DBYCx0t6nf6eig+B4vIbnYufUs8oqLO4ZZkHkx5b82EemIOMZgftLlb6WAUjmVAWfiJxtxDNt4kUDeGI5xynf58sUqNL+840bWiuZAucfpVmrmNVOmPwBgTe8sTMz0MRjxAefLry9JP9OZx4B5fPEiR7/8AfHui9F7qam23n9e++3K/PFmks+X18ef0cVaf11+v0xItXp9fpishEMNNVdWpG9/rliVMyW9n69+KKDrt8vhz+rHE5qyOkc+vpH54qLQiWvKv0o53PTl8P1xN+0Rty3vEep/oMCkqEEWN+X3j19LfQxLTaInl93kPXqcVGNXtmoLIhTq6jNwOuxP8o5epvi9kq5BCqwK7wbEc99ifP++A5rTfYdf9v6f2xq1baRKzYdcVOizCitbiMpqnClnhsBfkp3Pn/L5/qJIUYAkmSdz+g6dB+Zwn0A0EhpMc5MAcgd4HX1nG9PijwNUgjoTv+X0emF0mCzfSUwbjgPqHJOCMLgHGMbgRvPwHP8vjgFkuIOvMOLTyPx2/LHmf44NNQizSKaz1MD0gOb/yeWA/4j89Boiv5TMta3VjhtbvKruNpt6bD4qoPvxYzrGGgwAF+bwfkMVezqgJbYkx/KPCPyxJmKwMn/8AFb1rHE3t/wCUgbKBescRCCdtSrmXaUU9VB+Iws8H4k6Z+vRdvbAK+ekSAevhJE/wDDJw5ppUj/Av/iMJvbYGhmaWYTcH8jN/WXHuxZhGh73xHaDTmFTjZTHHHMP8SK8jY+6dqdbEqZjAVOJBiWTaA4v7SkCf6H3eeCKVNShhz+o/pgSSAt1CPjlZJory1sVuJcPFUAq7U6i+w67jyI2ZTzU4pnNANA3ib/P4Wn1GJ0zJxARuYQ4L10bJAWrn/a2mAYr0O6r3IqUo7ur56TsepBnqMBeFcdq5czTa0yVN1Pu6+Yg+eOqZ+nTroadZNSn5HqDuD545p2j7ONlmlTrpH2Xj5N0P5/lpMFiGSs7p4vu1B5fHosl2hgpcO/vmG2/Qjn8+qa8h21SuoVqhouDMMZQmCN7A2Js0G9mxPm6bVnNR1Z2b71PNuiG0DShptpAED2jtucczxsKhxf8AwGNNWGnXMFBfzc//ANjanfp+CF2Y5qm1buMxBFVaTDTDEHu1BYWiJiCQA20G+BH/AAPM0z+zhtKiSHMMxWSV7pZGqFJkwguReMWO+oKlgpqUYFN6l2kt4pNwDediwKtIEnBHstxernaNSkFWlmaUQWJM7m+xg8jMT5TKMl8LC9o8IpWuzc4DdpXVNXBpIa83G7dzSpme0OWyhHdjvqoPtB5PUzUggX5Ux6tg/wAG41TqMO7TQlS5JBUMYJeObMpvqO9zuuEHtPwcqzVQhUFyrgqVAaSJAgQDBsLBgwFtM1uAcWakxUNp1eybeFxdGk+zDRJHInDV+DZLFmab8+tNiBGMkjlyuFuHymPtTmK1CpURV7kxLPql3AJghuZ0kHqAemy8+UYgga2cbSrSwMTA5QZM89V8OtSsmfoTXbQaW9wPY+603lRqg23PpifIZTLhSwdKNNwR3llLSYkSQSASb7CLYjHiO6ZQt8W3+1dJGH+JzrU6oOrpb4N2apvU01JLAK3cwwbSx57E9THUC84b+D9wjIUCowEPTVYNjEFoklSCbSCDyscL3Fe0+XSr/wAk1K6goWGpPJgb87iAIubkYr5bLZ/MmV/cITv7PwHtWnkAL4hKx8zc0hyjifx0VU2cM8MQ8xr+vZOeZ7SaQxZ0y6TCzGrf8IubAdTc+WBo+0FCe7y9GrmmiAANK/ADUR6j3484Z9nOWUa6ztXabzZZ6QDJvuS3uwZTMoitTy6LTgSISVFxuoKz8elzzXO/jCzGl32H/sr42TvuLfc/C9ynHKtOka2eWnlh90IwLWkwEMidrfGLYRu2Xbd84/gXSgGm92YCbk+yN9gBzBm2L+a7JvmH118yzNYSV2E8hMAAchbER7C0x/jMfRV/KfqcFYZmEhf3jj4uANBy/a6bD4qSjaacRVJnPp9fXxxsEtPL9P8AbBziPBaFGzV21fgCAt+cD3xgA5vaY5dfl9bYeRyCQVb7JXJC6I0drzC3SD0+uWMUzt0/Xc7C/PEY/vHTqd4jE2uBc+dvja/QkgzBvbFigFuon6/Mn16RzuLiWm/T8v6H3W5mAZgzAan4vSOsTbyEyPIVMbB7SbD5n+8z/wCoemIEKwOVnXfqfl/v/X0xr3vS56nYdY/XEDVLX8I/tNvlGN8w4UiJ2FiIuFO/pt18U2OPKKWaysUTF73sT18h9fpi0GBuDA3v9fP4YpUqga/Ubevp52jnHS2C2R4YGYd6wQb6SbmCNwLk39kSfLFUhDblXMqRwUFCg1Q7W+t/fy/LDP2f4Esa0ZXe1ipYQTpiVBAMx4TcjoBAir0VosFJB206fZgrqDXgkkSY5Xk9WjgWQp6k0EMVqUyx08w3I+k4UYvEkR1Fh1qihlZQtNT1ohGc4bl4BAei7SDKuFVhZhBMRvDLa4N8Bs1warSOojUg2YGQZ8+Vo38sdm4jwlKoIZd+cW94NjhV4rwGrSUdyQoWNUAFCOjAyyTe+2FWE7Va7wk34n8rmSB4G/rYubVs9pBMEEbDqZt84+OA2brsukBpjxG9idp95JPuw6cd4XQbSV7yje+pICsJsbQBNxFvDcDbCzneEVFeai+BisVFuNItNuV2N98aPDyscK6c1TLncKjRTcI7Td3CNKsNIvtY336zsOuLicZlIbfTSk+Yg39+BmazBVJlWB1G4hrgj4/U4oV8wNL+g6/h9MTMDHnNRTGLfGMuatE9cOz47pIMwSPgxXAXtj+8pQTssj1Q/wD6FzgZlc8QpuDDNb/vJ92N+I53UhE2BmCORF7+k/HA8eFyS5hvRcuNEsBYdy14HxE90IPipyvkQdvlIjouDXCeJFXKzI9pR1B3H9fVWwk8Lr93UK8jI942/T34JrmiLqboZB8v7wfQtgqbDh1RTVBYbFFoB3deycOI5lWE8m5jkYgHzBEg+pwKo8aamYeZG4F5Hl8vWR+IYjy2cDDSbqwJA/8AJfcZ+eKObQm27qLH8S/1Iv636jA0UDQMjgjpcS/62HrrRNH7fqAIMg3kYq5morqVYSCIIPP6+uuFvIcTKGD7J38vOff855mC/wC0A/riBw3dlEM7Q71tHJZ4xwI05ZPEnzX1/XAfDzUncf3wKq8Jokk+IeQ2/LDGKY0o5JMRhAXZo7cFf4rxEnvWpKA1NvHTIMqBCkwdxqF4iCdoJxW7D9sP2TM66wL0ntUESfJh5g8v6xi3l8pXzLWpsM5QLLUcxodEUz3jE6dYA0EX1ggcpOmQytClQ756JFU1AyBlDACZ0qjE6xFvGvOQbYFIjMRicK1oKA3vx3bQfyF658sz84NKV4BdN7Q8PpVk7xStSnVWal41rptUBjkBBPUKeRnh3FsktKq603FRVYgMOY5H54ceAdoq1GtqdETLvqLU7C25I5WnyBFrwIm7QcNy2UXv6VHvKdQnS3tKJEgbwBG1jt5XFwTX4N/dOJIOmnoeI9lOctnjq3/HU7afCTqeWzGZIMO8CxO0AdTbYeuG6vwugrU6mYqAVNqgNQl5FwUnVIYnSZFhT38WAzcXzOYnuBpAEaU3A3Pi5CwuI5YsZDsfKF8zU0z4pm43nUT1tf58sHyn/qOXgNboZgpYDNtqdLJp4UKVV3amkVE8LsR4oFiQReYEehBwarOiiZHlJiQOig3uALn47YX6fEqdHUKXIKS3JoAUHUd/Zg/2xJmKpqUyQdWnxCOamPFbmLza1+gJSyRFzgTYJ01rXC+vv+1er8S1AaTZrAQOQB2EE3J3tY4gTMBdWqZIFot7QP8A7dsAc32gp01hidQnwgeduVusE4W892iepZfAOUG/+aR8owVFgXO4BRfjo4m5Rqm7iPaSnRJBMn8K77c/F19PTnhZ4h2rqvZD3ak2jfb8X6RgEX+j9HGBfqRhnFg4470qUqmx8slgaDh8rZjPOPz+ZGNo6+se/cTM/HGoeBb3cucXGxx7oIBJ2lh8Rb3YLQS37wjblq9LXkdPdjF3gXvE8vaI+EEYO5X9mFegHpEU6pTvAzTpVv3bFTvP355FY64G8c4TVytZqNVSrKfiNRII6i2+KhIC7LtpX59PyFOlLqmtSL7mx+QPyIjGwsRzOwHxHuuFxBNj6e7aPjieml4G5JHmbrHznFpUQVZpqPbP/wDNpED4e8+RwxcM7K/tWWetTYd5ReDTgzp06tQbYwQw06funeRgVkuDuVNQqSBuADA5+LpeR78GOFPVSoTScodFT2L20bH7v31uB0uMA4h7sv8AxuoR6ckS1hpf0XmW4MKahvBBJWzCVa9tNyt9fpJvbBPgWXpGqKlVSyjSU1QIJJ0mJ98crbk4F5fNsxaiGtSXUJG4ZXIaJIIV6iwdyL+Sl62cWjuYhwAv3oVVgkcuQ2kiCBYHAc2c1btPsrmyO+kIhxLgfeVKZVwlJYaCDuykeG8GQf6cr28pxCnlVBAJAZWmL3tMH0gRf+gLh/GGr0qrFmlI0xcbqoG5kkE7ifIYg43xZKCxWh2KqQgNiYa7/iBMAwZBJ94ncPf/AMT70tTrmiCY7ym3XWi7VQzQZAwuCSBfoxXcWxLUpAgk/HHFf/m+XoaNDUaqMpR0hlIDDVrUgHaTa0xYYc+zf2qUc5mKVFFZGZHLBgIDAExIO2kEzznlF85iOxsVCC/LYVrwAv190t72jrJh4hwJaim0MRyAg22IIg+XvwlcR7KvQ8VMlFI2uaZnkym6fV8dF/4kgYqbECbyAbxz8yP82PMzTBXb8R6z9E4pw+NmgNDoiGTOquMcW4PTKeJ0pPZWCm0tcWsCSL+Ui+2FvinCaiByyyIJ1CWERzIFvfAx3Hi/ZxagHhVbxMCDJG6xzgbRsOmEfivZl6M92wTc6bPTJ/8AJDjUYLtRr6Cvkfn+1a6NsmuvD42+SQaCypgk+Jh+Lc/5vnj0vNt5HnMe5dXPmCPPDG/ZrvdR7s0nBExBRpH3fUSSFAwAznD6lMAONS9VGpb9AQx95jyBw5ZMx5oDfcqHRuYN469Ev1zDA+/3/wB8XhX2b6vy/MRv64q5wb+R/Pzk8554zLtIj6v8zfkLXvg0iqCBoURy2aI8M/xKfMfqN/TF+rmNYB2YbevMT5x8vLAPXz2I/p5jp15TbFqlmPg3uE/0287AEySDipzNqJjmIsVJmoPiHPcdD0j1mPORzxvk85HhJsdv0+vzGIalSDM2O/vi/OLRO8ahuZxXqWP0P628+hjrGPctRRd3lDUI53pH19fLGjZuDy97AfKcUctm5sd+X9v6YsCoT19wJHuItikspqiQ/MLFGT2hppR8VQVAp8CKbyfETDTBn7zBt43wtcV7QPV0wSApJgWG82HrzJM+WA+L/D8ysGlVJFN+YElG5MBz6EcweoGJsgZH4gKlByYl8gy1oNy1JqVAC7wo21G20WA3NosMOXZTOjuTl6qtVoVJMsCNJEDSvPTM3GxAMDciOEcHCqWc0yk+3OoHSTZeskdBK6t9hJxHtEFXRSJm928UiwiT1A+AF5JxVOBMO7A/XHmrICYvHXrcmT9opZdfCVJAuoggXsI2uJ2vc+eBlXinfnSwEGYWIkgXuLiQR0J+OFX9vkHWxJIjeZ6dYuBfzxpW4mTH4el5O8Sdz/fbEW4Shqdd6tbiWsFNm5MOb4gKYip4o0kKBIiIUHkIFr3v1vgWe0tVSdPhFzF5BNjeZi5tsZNr4r0s4rJpKw0QHHSZM+sx7hteadbKstiD7huOoxeyJos4KqXEPcQWlRk/X0cbevSxM41QDlB8iMeq17bHcTghCLFMfqDj1ASRPn8hOPEtB3vMekYLZLLKKtOmxGmooOq0hnWxPTS5Fjvv0xFzqL0CqhGX0CwIqUhqqTupDBdMHoSJi8tHLG9Eass43NJ1bz0sAre4OKQ/7sR8OzXdVh3hZQdSVOoDAq8gzMTMHfTiTKzl8y1OrtLU6n8reEkek6x5hcVur+fnripVC1rnXlkb/osaTfyvqdP9Xe/6cdYzvC04rw+hVcQ7U101Bcq6jQ8/wsy3X0O+OW5LJslapl3ga10bgjV7VMgixBYLfox646F9lfaWmuWbLVHGrvC9NCblWEEL0IKho/i9cKO1Q8RiWHVprbc7X7/ZE4UjPlcLGyQeJ9mauXdkdTCAajEC5BJB+8JKiR+Ic7Y8SloB07w0sfIEyPcHMc7dJx2LtTwf9opFSxFiyNeJvZhNxMEjyEdccuzXB6qawytqUlVEENemoOiLFSpMNudJMG4xZgu0BiWeKx2hXyYbutPVecNRhqZjMBoYzMdw1UA8yHUmByKjrg7wuotOqpvpRnVoEgKRUpyD/KmWMTfVv0oZIqFprVb94DSBQXg0qmhlnVAmlUUE39k3tGNco5K92wAYojQyyABSprNx4j4DPSx3EYlKO8qDp1oqYmlrwRqrmZrU0bwHeVB3kftBICxDKBFiRaImwOPeP0EPDMtX0jvKp0swiGu8ggeE3HSbciZwPXKmmRXrVLKQ/iJliIeN9SyYWx5+zzxHxztlSqZGjRohlemzAiIEX0kXINiRe4JJkzOI924vZkqfFc8KH9KEpLSNn9IfS7S9xRekgl3JDORcAgCxJLCDMXF59ML+ZzJdtTGT19MRk48w2ZG1pJAuUK55IoVmJspnHpOHpsVYTBHmII9CJEeeIcZiZFbFQTlwn7S66VWeqdepFSOVmDTHU3B0xvMGMde7Idr6GaFNaTrqCXTmtyI9w0yf1x834koV2RgyMVYbEEgj0I2woxvZEOJbQeE8PhWtkP8AldfVlTNg6JMHXEHmYmBjWplBU9pTBJE2NhaLcjjhHAPtTzFJ6X7R+/p0yxg2eW+9q+8RLRP4j5R1HgPbijmqautYI7Fgab2IgFm09QFKCRq22GMliuyMRhbgVG8efn6ohjwTVpUnEeyKMjFYBG0SLsNIIiY8JI25nADOcG7ukQoGoLpAY+Ekt4rn12v574d8jnhVCsNmUv4t99IjpeevutM1TLI5AAB1STzFzz63nfpiDMbLEcr70/CMhxOUnMNdq4PxbgNMsAyGhUIMWGk+YiAeY5YXszwqpRNx4TbULiD16e/H0FxDsfSqDw+FZB0WZSJP3Ttabr18sI/aLsrm0eRodIZiQsbsTotyVNImAL7Y02D7WZLRtacD+EPIxjzb7fkfC5h3nWwO/p7iOd9Nhtj1LSD8DM9YjqxjDDm+Dq4nSaTG+0rPpt58v1A53IvSIkAb6SG3vvvPyGww8ZI16Gkicy+o3rYVJnVymb7xLGfVtPwxGBbSdxHI/wBR1a/oPLGocWPKLgfhB89pbmD1xK6yfMEeUsfEfhEAdYxNV1UAfl/v/TpuOeLC5wfeifNA3+o3OK5Fpk8rDrBi/u29caVcuwOxFgfiAR8se0BXBxGi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5" name="Rectangle 14"/>
          <p:cNvSpPr/>
          <p:nvPr/>
        </p:nvSpPr>
        <p:spPr>
          <a:xfrm rot="16580516">
            <a:off x="1412253" y="4551536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 rot="17814743">
            <a:off x="1621407" y="3902351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/>
          <p:cNvSpPr/>
          <p:nvPr/>
        </p:nvSpPr>
        <p:spPr>
          <a:xfrm rot="17591166">
            <a:off x="1893105" y="325697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/>
          <p:cNvSpPr/>
          <p:nvPr/>
        </p:nvSpPr>
        <p:spPr>
          <a:xfrm rot="17947583">
            <a:off x="2210335" y="2536895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 rot="18323968">
            <a:off x="2652454" y="1813699"/>
            <a:ext cx="504056" cy="144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ular Callout 3"/>
          <p:cNvSpPr/>
          <p:nvPr/>
        </p:nvSpPr>
        <p:spPr>
          <a:xfrm>
            <a:off x="2339752" y="2204864"/>
            <a:ext cx="6624736" cy="4248472"/>
          </a:xfrm>
          <a:prstGeom prst="wedgeRectCallout">
            <a:avLst>
              <a:gd name="adj1" fmla="val -41292"/>
              <a:gd name="adj2" fmla="val -57690"/>
            </a:avLst>
          </a:prstGeom>
          <a:solidFill>
            <a:schemeClr val="bg2">
              <a:lumMod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The rough gauge of the current position &amp; heading of the aircraft.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A set of scanned point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A known set of pre-known points.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</a:rPr>
              <a:t>In return, it gives us a translation and rotation matrix</a:t>
            </a: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73" name="Picture 13" descr="C:\Users\Ryan Seah\Desktop\jvbjnv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11560" y="1052736"/>
            <a:ext cx="2629524" cy="216024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379479" y="5157192"/>
            <a:ext cx="651300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Position, Heading,</a:t>
            </a:r>
          </a:p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Pre-Known Points  &amp; Scan Points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5921</TotalTime>
  <Words>919</Words>
  <Application>Microsoft Office PowerPoint</Application>
  <PresentationFormat>On-screen Show (4:3)</PresentationFormat>
  <Paragraphs>290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Adobe Hebrew</vt:lpstr>
      <vt:lpstr>Arial</vt:lpstr>
      <vt:lpstr>Calibri</vt:lpstr>
      <vt:lpstr>Wingdings</vt:lpstr>
      <vt:lpstr>Office Theme</vt:lpstr>
      <vt:lpstr>PowerPoint Presentation</vt:lpstr>
      <vt:lpstr>PowerPoint Presentation</vt:lpstr>
      <vt:lpstr>HISTORY</vt:lpstr>
      <vt:lpstr>PowerPoint Presentation</vt:lpstr>
      <vt:lpstr>THE SOLUTION</vt:lpstr>
      <vt:lpstr>THE MAP</vt:lpstr>
      <vt:lpstr>WHAT IS ICP?</vt:lpstr>
      <vt:lpstr>THE ICP</vt:lpstr>
      <vt:lpstr>THE ICP </vt:lpstr>
      <vt:lpstr>THE ICP</vt:lpstr>
      <vt:lpstr>THE POINTS</vt:lpstr>
      <vt:lpstr>THE SCANNERS</vt:lpstr>
      <vt:lpstr>PowerPoint Presentation</vt:lpstr>
      <vt:lpstr>THE TRANSLATION</vt:lpstr>
      <vt:lpstr>THE REFLECTION</vt:lpstr>
      <vt:lpstr>THE REFLECTION</vt:lpstr>
      <vt:lpstr>THE REFLECTION</vt:lpstr>
      <vt:lpstr>THE REFLECTION</vt:lpstr>
      <vt:lpstr>THE REFLECTION</vt:lpstr>
      <vt:lpstr>THE REFLECTION</vt:lpstr>
      <vt:lpstr>THE REFLECTION</vt:lpstr>
      <vt:lpstr>THE REFLECTION</vt:lpstr>
      <vt:lpstr>THE REFLECTION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Nanyang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ライアンRyan Seah</cp:lastModifiedBy>
  <cp:revision>509</cp:revision>
  <dcterms:created xsi:type="dcterms:W3CDTF">2012-12-16T08:44:17Z</dcterms:created>
  <dcterms:modified xsi:type="dcterms:W3CDTF">2016-09-17T10:04:44Z</dcterms:modified>
</cp:coreProperties>
</file>